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4"/>
  </p:notesMasterIdLst>
  <p:sldIdLst>
    <p:sldId id="297" r:id="rId2"/>
    <p:sldId id="300" r:id="rId3"/>
    <p:sldId id="334" r:id="rId4"/>
    <p:sldId id="335" r:id="rId5"/>
    <p:sldId id="336" r:id="rId6"/>
    <p:sldId id="288" r:id="rId7"/>
    <p:sldId id="330" r:id="rId8"/>
    <p:sldId id="267" r:id="rId9"/>
    <p:sldId id="309" r:id="rId10"/>
    <p:sldId id="308" r:id="rId11"/>
    <p:sldId id="284" r:id="rId12"/>
    <p:sldId id="278" r:id="rId13"/>
    <p:sldId id="281" r:id="rId14"/>
    <p:sldId id="280" r:id="rId15"/>
    <p:sldId id="279" r:id="rId16"/>
    <p:sldId id="277" r:id="rId17"/>
    <p:sldId id="332" r:id="rId18"/>
    <p:sldId id="286" r:id="rId19"/>
    <p:sldId id="287" r:id="rId20"/>
    <p:sldId id="272" r:id="rId21"/>
    <p:sldId id="333" r:id="rId22"/>
    <p:sldId id="285" r:id="rId23"/>
    <p:sldId id="351" r:id="rId24"/>
    <p:sldId id="290" r:id="rId25"/>
    <p:sldId id="291" r:id="rId26"/>
    <p:sldId id="307" r:id="rId27"/>
    <p:sldId id="257" r:id="rId28"/>
    <p:sldId id="258" r:id="rId29"/>
    <p:sldId id="259" r:id="rId30"/>
    <p:sldId id="282" r:id="rId31"/>
    <p:sldId id="260" r:id="rId32"/>
    <p:sldId id="261" r:id="rId33"/>
    <p:sldId id="353" r:id="rId34"/>
    <p:sldId id="326" r:id="rId35"/>
    <p:sldId id="328" r:id="rId36"/>
    <p:sldId id="325" r:id="rId37"/>
    <p:sldId id="352" r:id="rId38"/>
    <p:sldId id="293" r:id="rId39"/>
    <p:sldId id="294" r:id="rId40"/>
    <p:sldId id="339" r:id="rId41"/>
    <p:sldId id="340" r:id="rId42"/>
    <p:sldId id="341" r:id="rId43"/>
    <p:sldId id="317" r:id="rId44"/>
    <p:sldId id="321" r:id="rId45"/>
    <p:sldId id="322" r:id="rId46"/>
    <p:sldId id="343" r:id="rId47"/>
    <p:sldId id="344" r:id="rId48"/>
    <p:sldId id="347" r:id="rId49"/>
    <p:sldId id="338" r:id="rId50"/>
    <p:sldId id="350" r:id="rId51"/>
    <p:sldId id="299" r:id="rId52"/>
    <p:sldId id="349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AFF"/>
    <a:srgbClr val="00FF00"/>
    <a:srgbClr val="F3FAFD"/>
    <a:srgbClr val="1C0C64"/>
    <a:srgbClr val="0000FF"/>
    <a:srgbClr val="E8F4FF"/>
    <a:srgbClr val="EEFEFF"/>
    <a:srgbClr val="FFF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4613" autoAdjust="0"/>
  </p:normalViewPr>
  <p:slideViewPr>
    <p:cSldViewPr snapToGrid="0">
      <p:cViewPr>
        <p:scale>
          <a:sx n="70" d="100"/>
          <a:sy n="70" d="100"/>
        </p:scale>
        <p:origin x="-1956" y="-85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3BE541-C71F-4FD3-A233-798CF335B1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768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0DC2FD-7A4C-447C-BE73-71ECA7F460CB}" type="slidenum">
              <a:rPr lang="en-US"/>
              <a:pPr/>
              <a:t>1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FD27E-93DC-474B-B851-D70F3F532273}" type="slidenum">
              <a:rPr lang="en-US"/>
              <a:pPr/>
              <a:t>10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F232D4-2B23-438A-8323-D46FD31382DB}" type="slidenum">
              <a:rPr lang="en-US"/>
              <a:pPr/>
              <a:t>11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BB4BC-7B23-482F-862C-F39A8B1B9F27}" type="slidenum">
              <a:rPr lang="en-US"/>
              <a:pPr/>
              <a:t>12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91315-EBDA-41FD-8442-CBB947833357}" type="slidenum">
              <a:rPr lang="en-US"/>
              <a:pPr/>
              <a:t>13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5F1014-1830-4A36-AE72-A43B788553D0}" type="slidenum">
              <a:rPr lang="en-US"/>
              <a:pPr/>
              <a:t>14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CF1E2-D7E6-4DA8-BE32-9955C504FA16}" type="slidenum">
              <a:rPr lang="en-US"/>
              <a:pPr/>
              <a:t>15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EA2D8-D9F2-40E7-931A-DDCFA7FC59B2}" type="slidenum">
              <a:rPr lang="en-US"/>
              <a:pPr/>
              <a:t>16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6CAF9-4766-4A59-B6CF-EF6C05D9CA47}" type="slidenum">
              <a:rPr lang="en-US"/>
              <a:pPr/>
              <a:t>17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261ABB-CB7C-420B-9325-556106DCCEA4}" type="slidenum">
              <a:rPr lang="en-US"/>
              <a:pPr/>
              <a:t>18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A5BBE-5589-44FE-AEF9-F9E9C77E2F74}" type="slidenum">
              <a:rPr lang="en-US"/>
              <a:pPr/>
              <a:t>19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CDB400-6C31-44AD-83E3-242A991702FC}" type="slidenum">
              <a:rPr lang="en-US"/>
              <a:pPr/>
              <a:t>2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BEF4F-F20C-4A98-87FD-376BF5BEEFF6}" type="slidenum">
              <a:rPr lang="en-US"/>
              <a:pPr/>
              <a:t>20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10D017-563F-46E9-A992-22A78BBBBF1D}" type="slidenum">
              <a:rPr lang="en-US"/>
              <a:pPr/>
              <a:t>21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36CCD-5927-4F38-A74D-AC76E34BB43E}" type="slidenum">
              <a:rPr lang="en-US"/>
              <a:pPr/>
              <a:t>22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F08C8-0CDB-4FA3-8786-4AC17FB48E14}" type="slidenum">
              <a:rPr lang="en-US"/>
              <a:pPr/>
              <a:t>23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AB4E47-30BB-4E02-B87D-54B81FACA5BE}" type="slidenum">
              <a:rPr lang="en-US"/>
              <a:pPr/>
              <a:t>24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1BA044-85BF-4C3A-B6CF-9E6FC5D21BCA}" type="slidenum">
              <a:rPr lang="en-US"/>
              <a:pPr/>
              <a:t>25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FDFC2-43E7-4047-85D9-AFFBE0CE035D}" type="slidenum">
              <a:rPr lang="en-US"/>
              <a:pPr/>
              <a:t>26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1C824E-BBC3-4542-AA65-30E751CC1ACF}" type="slidenum">
              <a:rPr lang="en-US"/>
              <a:pPr/>
              <a:t>27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44F617-E0AD-40C7-9350-4B37F22DE950}" type="slidenum">
              <a:rPr lang="en-US"/>
              <a:pPr/>
              <a:t>28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A266-D9F9-4AFA-A255-3D8732DC1129}" type="slidenum">
              <a:rPr lang="en-US"/>
              <a:pPr/>
              <a:t>29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60137-1F74-401A-BFF3-78167BCA655D}" type="slidenum">
              <a:rPr lang="en-US"/>
              <a:pPr/>
              <a:t>3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89AB62-4337-44C4-8377-14BD726AF21A}" type="slidenum">
              <a:rPr lang="en-US"/>
              <a:pPr/>
              <a:t>30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550843-5665-4492-8520-049E0F22156C}" type="slidenum">
              <a:rPr lang="en-US"/>
              <a:pPr/>
              <a:t>31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14534-EF08-4A97-8CCB-B27F0B624377}" type="slidenum">
              <a:rPr lang="en-US"/>
              <a:pPr/>
              <a:t>32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5204-DF67-47F9-A7A5-BC6AC48A652D}" type="slidenum">
              <a:rPr lang="en-US"/>
              <a:pPr/>
              <a:t>34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0AF3A-475A-462F-933B-84C6D19A2269}" type="slidenum">
              <a:rPr lang="en-US"/>
              <a:pPr/>
              <a:t>35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36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E055-AB18-45C7-92B9-450D16ED48D9}" type="slidenum">
              <a:rPr lang="en-US"/>
              <a:pPr/>
              <a:t>37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BC99B-681B-4252-A78E-E126D6521506}" type="slidenum">
              <a:rPr lang="en-US"/>
              <a:pPr/>
              <a:t>38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5E1A3-83B6-4859-9207-E69E7C7AF9BD}" type="slidenum">
              <a:rPr lang="en-US"/>
              <a:pPr/>
              <a:t>39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10A35-05BB-4D9D-A6B9-95DAA1ADEE44}" type="slidenum">
              <a:rPr lang="en-US"/>
              <a:pPr/>
              <a:t>40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A4CCF-40F0-40F2-8428-6D9F20F064E0}" type="slidenum">
              <a:rPr lang="en-US"/>
              <a:pPr/>
              <a:t>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EC65E5-579A-4D0A-9A83-9D9EF655C733}" type="slidenum">
              <a:rPr lang="en-US"/>
              <a:pPr/>
              <a:t>41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10D69-4A77-493D-AA4C-EA91CA94250D}" type="slidenum">
              <a:rPr lang="en-US"/>
              <a:pPr/>
              <a:t>42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C677EA-A718-417E-928A-3BEA866A9996}" type="slidenum">
              <a:rPr lang="en-US"/>
              <a:pPr/>
              <a:t>43</a:t>
            </a:fld>
            <a:endParaRPr 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2FCE0-A870-4E6B-968E-7F900974FC97}" type="slidenum">
              <a:rPr lang="en-US"/>
              <a:pPr/>
              <a:t>44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860CB-FD0B-49FA-AF48-16A8DC0EF641}" type="slidenum">
              <a:rPr lang="en-US"/>
              <a:pPr/>
              <a:t>45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DEDE8-D55A-4C40-93AC-90DF7C2FF7B4}" type="slidenum">
              <a:rPr lang="en-US"/>
              <a:pPr/>
              <a:t>46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814CF-D09F-4973-87BF-2313256EF9FA}" type="slidenum">
              <a:rPr lang="en-US"/>
              <a:pPr/>
              <a:t>47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0BB77-B3E4-4266-8D5F-3D94FD1F3B21}" type="slidenum">
              <a:rPr lang="en-US"/>
              <a:pPr/>
              <a:t>48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5F52B-A99E-4228-8FDA-59B0A668576C}" type="slidenum">
              <a:rPr lang="en-US"/>
              <a:pPr/>
              <a:t>49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3C0BE-086E-421B-8E4C-78C62DBE4064}" type="slidenum">
              <a:rPr lang="en-US"/>
              <a:pPr/>
              <a:t>50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8C80C9-2043-4975-85EB-B703E2F96414}" type="slidenum">
              <a:rPr lang="en-US"/>
              <a:pPr/>
              <a:t>5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63CCBA-417B-454C-A1AA-E6C75D80F84C}" type="slidenum">
              <a:rPr lang="en-US"/>
              <a:pPr/>
              <a:t>51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F91F5-82AF-4B6E-88A7-3C2CCA2E106B}" type="slidenum">
              <a:rPr lang="en-US"/>
              <a:pPr/>
              <a:t>52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2DDA-73EE-4D95-99D4-AD365A5628FA}" type="slidenum">
              <a:rPr lang="en-US"/>
              <a:pPr/>
              <a:t>6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89D45-186A-4298-BF31-9D009A1A7DBA}" type="slidenum">
              <a:rPr lang="en-US"/>
              <a:pPr/>
              <a:t>7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01EACC-DDF0-4D06-98A8-DC6F5635F6FA}" type="slidenum">
              <a:rPr lang="en-US"/>
              <a:pPr/>
              <a:t>8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17275-BABD-41B3-813B-DFA2B36308FE}" type="slidenum">
              <a:rPr lang="en-US"/>
              <a:pPr/>
              <a:t>9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F841A-AFE4-4E8A-A684-90AE9E4646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BF2D0-13F9-475C-8442-83BE242DD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6E196-F464-4CD2-9DA1-28106290F2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7EBA6-D5DE-4EE1-9928-F97B051C92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E98AE-3DAE-4B2E-AEEB-09E1695E67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14969-5C3F-4652-8458-41DDAF25DC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49A4D-DF9D-4F54-9663-51F49345FB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4248-9446-4953-8D08-EF4B28606A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3CEB2E-1E3E-4C80-887F-2471346AF0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A86B0-40FB-4DB0-B286-31A0AD6841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841F2-611C-4C6A-888B-806AD9B336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9F9CBB9-62B1-419B-8344-B5D107963F0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halkboar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201.0001v1.pdf" TargetMode="Externa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385888" y="1425575"/>
            <a:ext cx="6638925" cy="4910138"/>
            <a:chOff x="1221" y="408"/>
            <a:chExt cx="3267" cy="2416"/>
          </a:xfrm>
        </p:grpSpPr>
        <p:pic>
          <p:nvPicPr>
            <p:cNvPr id="4506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1" y="472"/>
              <a:ext cx="3267" cy="2352"/>
            </a:xfrm>
            <a:prstGeom prst="rect">
              <a:avLst/>
            </a:prstGeom>
            <a:noFill/>
          </p:spPr>
        </p:pic>
        <p:sp>
          <p:nvSpPr>
            <p:cNvPr id="45069" name="Text Box 13"/>
            <p:cNvSpPr txBox="1">
              <a:spLocks noChangeArrowheads="1"/>
            </p:cNvSpPr>
            <p:nvPr/>
          </p:nvSpPr>
          <p:spPr bwMode="auto">
            <a:xfrm>
              <a:off x="3349" y="2576"/>
              <a:ext cx="884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chemeClr val="folHlink"/>
                  </a:solidFill>
                  <a:latin typeface="Helvetica" pitchFamily="34" charset="0"/>
                </a:rPr>
                <a:t>(Image: T. Wittman, Scripps)</a:t>
              </a:r>
              <a:endParaRPr lang="en-US" sz="1000">
                <a:solidFill>
                  <a:schemeClr val="folHlink"/>
                </a:solidFill>
              </a:endParaRPr>
            </a:p>
          </p:txBody>
        </p:sp>
        <p:sp>
          <p:nvSpPr>
            <p:cNvPr id="45070" name="Line 14"/>
            <p:cNvSpPr>
              <a:spLocks noChangeShapeType="1"/>
            </p:cNvSpPr>
            <p:nvPr/>
          </p:nvSpPr>
          <p:spPr bwMode="auto">
            <a:xfrm>
              <a:off x="4488" y="408"/>
              <a:ext cx="0" cy="24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2587625" y="282575"/>
            <a:ext cx="3968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Introduction to </a:t>
            </a:r>
          </a:p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rgbClr val="CC00CC"/>
                </a:solidFill>
                <a:latin typeface="Chalkboard" charset="0"/>
              </a:rPr>
              <a:t>Light Microscopy</a:t>
            </a: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001000" y="1414463"/>
            <a:ext cx="185738" cy="50625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2"/>
          <p:cNvSpPr>
            <a:spLocks/>
          </p:cNvSpPr>
          <p:nvPr/>
        </p:nvSpPr>
        <p:spPr bwMode="auto">
          <a:xfrm>
            <a:off x="5310188" y="1143000"/>
            <a:ext cx="382587" cy="334327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Back focal plane</a:t>
            </a:r>
          </a:p>
        </p:txBody>
      </p:sp>
      <p:sp>
        <p:nvSpPr>
          <p:cNvPr id="56324" name="Freeform 4"/>
          <p:cNvSpPr>
            <a:spLocks/>
          </p:cNvSpPr>
          <p:nvPr/>
        </p:nvSpPr>
        <p:spPr bwMode="auto">
          <a:xfrm>
            <a:off x="1471613" y="1971675"/>
            <a:ext cx="382587" cy="1685925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>
            <a:off x="809625" y="2819400"/>
            <a:ext cx="73199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1" y="1"/>
              </a:cxn>
            </a:cxnLst>
            <a:rect l="0" t="0" r="r" b="b"/>
            <a:pathLst>
              <a:path w="4611" h="1">
                <a:moveTo>
                  <a:pt x="0" y="0"/>
                </a:moveTo>
                <a:lnTo>
                  <a:pt x="4611" y="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80988" y="1981200"/>
            <a:ext cx="9906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804863" y="2514600"/>
            <a:ext cx="0" cy="609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>
            <a:off x="8129588" y="1752600"/>
            <a:ext cx="15875" cy="2133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1576388" y="1524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34" name="Freeform 14"/>
          <p:cNvSpPr>
            <a:spLocks/>
          </p:cNvSpPr>
          <p:nvPr/>
        </p:nvSpPr>
        <p:spPr bwMode="auto">
          <a:xfrm>
            <a:off x="809625" y="2362200"/>
            <a:ext cx="7319963" cy="914400"/>
          </a:xfrm>
          <a:custGeom>
            <a:avLst/>
            <a:gdLst/>
            <a:ahLst/>
            <a:cxnLst>
              <a:cxn ang="0">
                <a:pos x="0" y="285"/>
              </a:cxn>
              <a:cxn ang="0">
                <a:pos x="531" y="0"/>
              </a:cxn>
              <a:cxn ang="0">
                <a:pos x="2936" y="0"/>
              </a:cxn>
              <a:cxn ang="0">
                <a:pos x="4611" y="288"/>
              </a:cxn>
              <a:cxn ang="0">
                <a:pos x="2952" y="576"/>
              </a:cxn>
              <a:cxn ang="0">
                <a:pos x="536" y="576"/>
              </a:cxn>
              <a:cxn ang="0">
                <a:pos x="0" y="285"/>
              </a:cxn>
            </a:cxnLst>
            <a:rect l="0" t="0" r="r" b="b"/>
            <a:pathLst>
              <a:path w="4611" h="576">
                <a:moveTo>
                  <a:pt x="0" y="285"/>
                </a:moveTo>
                <a:lnTo>
                  <a:pt x="531" y="0"/>
                </a:lnTo>
                <a:lnTo>
                  <a:pt x="2936" y="0"/>
                </a:lnTo>
                <a:lnTo>
                  <a:pt x="4611" y="288"/>
                </a:lnTo>
                <a:lnTo>
                  <a:pt x="2952" y="576"/>
                </a:lnTo>
                <a:lnTo>
                  <a:pt x="536" y="576"/>
                </a:lnTo>
                <a:lnTo>
                  <a:pt x="0" y="285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5" name="Freeform 15"/>
          <p:cNvSpPr>
            <a:spLocks/>
          </p:cNvSpPr>
          <p:nvPr/>
        </p:nvSpPr>
        <p:spPr bwMode="auto">
          <a:xfrm>
            <a:off x="809625" y="2509838"/>
            <a:ext cx="7319963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3"/>
              </a:cxn>
              <a:cxn ang="0">
                <a:pos x="2952" y="867"/>
              </a:cxn>
              <a:cxn ang="0">
                <a:pos x="4611" y="867"/>
              </a:cxn>
            </a:cxnLst>
            <a:rect l="0" t="0" r="r" b="b"/>
            <a:pathLst>
              <a:path w="4611" h="867">
                <a:moveTo>
                  <a:pt x="0" y="0"/>
                </a:moveTo>
                <a:lnTo>
                  <a:pt x="531" y="3"/>
                </a:lnTo>
                <a:lnTo>
                  <a:pt x="2952" y="867"/>
                </a:lnTo>
                <a:lnTo>
                  <a:pt x="4611" y="86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6" name="Freeform 16"/>
          <p:cNvSpPr>
            <a:spLocks/>
          </p:cNvSpPr>
          <p:nvPr/>
        </p:nvSpPr>
        <p:spPr bwMode="auto">
          <a:xfrm>
            <a:off x="809625" y="2057400"/>
            <a:ext cx="7312025" cy="2293938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531" y="0"/>
              </a:cxn>
              <a:cxn ang="0">
                <a:pos x="2947" y="869"/>
              </a:cxn>
              <a:cxn ang="0">
                <a:pos x="4606" y="1147"/>
              </a:cxn>
              <a:cxn ang="0">
                <a:pos x="2963" y="1445"/>
              </a:cxn>
              <a:cxn ang="0">
                <a:pos x="536" y="576"/>
              </a:cxn>
              <a:cxn ang="0">
                <a:pos x="0" y="288"/>
              </a:cxn>
            </a:cxnLst>
            <a:rect l="0" t="0" r="r" b="b"/>
            <a:pathLst>
              <a:path w="4606" h="1445">
                <a:moveTo>
                  <a:pt x="0" y="288"/>
                </a:moveTo>
                <a:lnTo>
                  <a:pt x="531" y="0"/>
                </a:lnTo>
                <a:lnTo>
                  <a:pt x="2947" y="869"/>
                </a:lnTo>
                <a:lnTo>
                  <a:pt x="4606" y="1147"/>
                </a:lnTo>
                <a:lnTo>
                  <a:pt x="2963" y="1445"/>
                </a:lnTo>
                <a:lnTo>
                  <a:pt x="536" y="576"/>
                </a:lnTo>
                <a:lnTo>
                  <a:pt x="0" y="288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Freeform 17"/>
          <p:cNvSpPr>
            <a:spLocks/>
          </p:cNvSpPr>
          <p:nvPr/>
        </p:nvSpPr>
        <p:spPr bwMode="auto">
          <a:xfrm>
            <a:off x="814388" y="1760538"/>
            <a:ext cx="7315200" cy="1371600"/>
          </a:xfrm>
          <a:custGeom>
            <a:avLst/>
            <a:gdLst/>
            <a:ahLst/>
            <a:cxnLst>
              <a:cxn ang="0">
                <a:pos x="0" y="864"/>
              </a:cxn>
              <a:cxn ang="0">
                <a:pos x="528" y="864"/>
              </a:cxn>
              <a:cxn ang="0">
                <a:pos x="2949" y="0"/>
              </a:cxn>
              <a:cxn ang="0">
                <a:pos x="4608" y="0"/>
              </a:cxn>
            </a:cxnLst>
            <a:rect l="0" t="0" r="r" b="b"/>
            <a:pathLst>
              <a:path w="4608" h="864">
                <a:moveTo>
                  <a:pt x="0" y="864"/>
                </a:moveTo>
                <a:lnTo>
                  <a:pt x="528" y="864"/>
                </a:lnTo>
                <a:lnTo>
                  <a:pt x="2949" y="0"/>
                </a:lnTo>
                <a:lnTo>
                  <a:pt x="460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Freeform 18"/>
          <p:cNvSpPr>
            <a:spLocks/>
          </p:cNvSpPr>
          <p:nvPr/>
        </p:nvSpPr>
        <p:spPr bwMode="auto">
          <a:xfrm>
            <a:off x="809625" y="1296988"/>
            <a:ext cx="7312025" cy="2293937"/>
          </a:xfrm>
          <a:custGeom>
            <a:avLst/>
            <a:gdLst/>
            <a:ahLst/>
            <a:cxnLst>
              <a:cxn ang="0">
                <a:pos x="0" y="1159"/>
              </a:cxn>
              <a:cxn ang="0">
                <a:pos x="531" y="1445"/>
              </a:cxn>
              <a:cxn ang="0">
                <a:pos x="2947" y="576"/>
              </a:cxn>
              <a:cxn ang="0">
                <a:pos x="4606" y="298"/>
              </a:cxn>
              <a:cxn ang="0">
                <a:pos x="2963" y="0"/>
              </a:cxn>
              <a:cxn ang="0">
                <a:pos x="536" y="869"/>
              </a:cxn>
              <a:cxn ang="0">
                <a:pos x="0" y="1159"/>
              </a:cxn>
            </a:cxnLst>
            <a:rect l="0" t="0" r="r" b="b"/>
            <a:pathLst>
              <a:path w="4606" h="1445">
                <a:moveTo>
                  <a:pt x="0" y="1159"/>
                </a:moveTo>
                <a:lnTo>
                  <a:pt x="531" y="1445"/>
                </a:lnTo>
                <a:lnTo>
                  <a:pt x="2947" y="576"/>
                </a:lnTo>
                <a:lnTo>
                  <a:pt x="4606" y="298"/>
                </a:lnTo>
                <a:lnTo>
                  <a:pt x="2963" y="0"/>
                </a:lnTo>
                <a:lnTo>
                  <a:pt x="536" y="869"/>
                </a:lnTo>
                <a:lnTo>
                  <a:pt x="0" y="1159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39" name="Rectangle 19"/>
          <p:cNvSpPr>
            <a:spLocks noChangeArrowheads="1"/>
          </p:cNvSpPr>
          <p:nvPr/>
        </p:nvSpPr>
        <p:spPr bwMode="auto">
          <a:xfrm>
            <a:off x="1119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0" name="Line 20"/>
          <p:cNvSpPr>
            <a:spLocks noChangeShapeType="1"/>
          </p:cNvSpPr>
          <p:nvPr/>
        </p:nvSpPr>
        <p:spPr bwMode="auto">
          <a:xfrm flipH="1">
            <a:off x="16525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21"/>
          <p:cNvSpPr>
            <a:spLocks noChangeArrowheads="1"/>
          </p:cNvSpPr>
          <p:nvPr/>
        </p:nvSpPr>
        <p:spPr bwMode="auto">
          <a:xfrm>
            <a:off x="1881188" y="4191000"/>
            <a:ext cx="457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 flipV="1">
            <a:off x="804863" y="3200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 flipV="1">
            <a:off x="2522538" y="3352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 flipV="1">
            <a:off x="1652588" y="3657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 flipH="1">
            <a:off x="814388" y="4572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Line 30"/>
          <p:cNvSpPr>
            <a:spLocks noChangeShapeType="1"/>
          </p:cNvSpPr>
          <p:nvPr/>
        </p:nvSpPr>
        <p:spPr bwMode="auto">
          <a:xfrm>
            <a:off x="2514600" y="1524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Rectangle 31"/>
          <p:cNvSpPr>
            <a:spLocks noChangeArrowheads="1"/>
          </p:cNvSpPr>
          <p:nvPr/>
        </p:nvSpPr>
        <p:spPr bwMode="auto">
          <a:xfrm>
            <a:off x="1981200" y="6858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Back focal plane</a:t>
            </a:r>
          </a:p>
        </p:txBody>
      </p:sp>
      <p:sp>
        <p:nvSpPr>
          <p:cNvPr id="56353" name="AutoShape 33"/>
          <p:cNvSpPr>
            <a:spLocks noChangeArrowheads="1"/>
          </p:cNvSpPr>
          <p:nvPr/>
        </p:nvSpPr>
        <p:spPr bwMode="auto">
          <a:xfrm>
            <a:off x="1000125" y="5256213"/>
            <a:ext cx="7107238" cy="955675"/>
          </a:xfrm>
          <a:prstGeom prst="roundRect">
            <a:avLst>
              <a:gd name="adj" fmla="val 16667"/>
            </a:avLst>
          </a:prstGeom>
          <a:solidFill>
            <a:srgbClr val="99FF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halkboard" charset="0"/>
              </a:rPr>
              <a:t>Rays that leave the object with the same angle</a:t>
            </a:r>
          </a:p>
          <a:p>
            <a:pPr algn="ctr"/>
            <a:r>
              <a:rPr lang="en-US">
                <a:latin typeface="Chalkboard" charset="0"/>
              </a:rPr>
              <a:t>meet in the objective’s </a:t>
            </a:r>
            <a:r>
              <a:rPr lang="en-US" i="1">
                <a:latin typeface="Chalkboard" charset="0"/>
              </a:rPr>
              <a:t>back focal plane</a:t>
            </a:r>
            <a:endParaRPr lang="en-US">
              <a:latin typeface="Chalkboard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Freeform 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Rectangle 9"/>
          <p:cNvSpPr>
            <a:spLocks noGrp="1" noChangeArrowheads="1"/>
          </p:cNvSpPr>
          <p:nvPr>
            <p:ph type="title"/>
          </p:nvPr>
        </p:nvSpPr>
        <p:spPr>
          <a:xfrm>
            <a:off x="1601788" y="-85725"/>
            <a:ext cx="585628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1758" name="Freeform 14"/>
          <p:cNvSpPr>
            <a:spLocks/>
          </p:cNvSpPr>
          <p:nvPr/>
        </p:nvSpPr>
        <p:spPr bwMode="auto">
          <a:xfrm>
            <a:off x="4305300" y="855663"/>
            <a:ext cx="538163" cy="4697412"/>
          </a:xfrm>
          <a:custGeom>
            <a:avLst/>
            <a:gdLst/>
            <a:ahLst/>
            <a:cxnLst>
              <a:cxn ang="0">
                <a:pos x="141" y="2959"/>
              </a:cxn>
              <a:cxn ang="0">
                <a:pos x="0" y="2743"/>
              </a:cxn>
              <a:cxn ang="0">
                <a:pos x="0" y="2071"/>
              </a:cxn>
              <a:cxn ang="0">
                <a:pos x="336" y="1111"/>
              </a:cxn>
              <a:cxn ang="0">
                <a:pos x="339" y="0"/>
              </a:cxn>
            </a:cxnLst>
            <a:rect l="0" t="0" r="r" b="b"/>
            <a:pathLst>
              <a:path w="339" h="2959">
                <a:moveTo>
                  <a:pt x="141" y="2959"/>
                </a:moveTo>
                <a:lnTo>
                  <a:pt x="0" y="2743"/>
                </a:lnTo>
                <a:lnTo>
                  <a:pt x="0" y="2071"/>
                </a:lnTo>
                <a:lnTo>
                  <a:pt x="336" y="1111"/>
                </a:lnTo>
                <a:lnTo>
                  <a:pt x="33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Freeform 15"/>
          <p:cNvSpPr>
            <a:spLocks/>
          </p:cNvSpPr>
          <p:nvPr/>
        </p:nvSpPr>
        <p:spPr bwMode="auto">
          <a:xfrm>
            <a:off x="4229100" y="855663"/>
            <a:ext cx="533400" cy="4722812"/>
          </a:xfrm>
          <a:custGeom>
            <a:avLst/>
            <a:gdLst/>
            <a:ahLst/>
            <a:cxnLst>
              <a:cxn ang="0">
                <a:pos x="189" y="2975"/>
              </a:cxn>
              <a:cxn ang="0">
                <a:pos x="336" y="2743"/>
              </a:cxn>
              <a:cxn ang="0">
                <a:pos x="336" y="2071"/>
              </a:cxn>
              <a:cxn ang="0">
                <a:pos x="0" y="1111"/>
              </a:cxn>
              <a:cxn ang="0">
                <a:pos x="8" y="0"/>
              </a:cxn>
            </a:cxnLst>
            <a:rect l="0" t="0" r="r" b="b"/>
            <a:pathLst>
              <a:path w="336" h="2975">
                <a:moveTo>
                  <a:pt x="189" y="2975"/>
                </a:moveTo>
                <a:lnTo>
                  <a:pt x="336" y="2743"/>
                </a:lnTo>
                <a:lnTo>
                  <a:pt x="336" y="2071"/>
                </a:lnTo>
                <a:lnTo>
                  <a:pt x="0" y="1111"/>
                </a:lnTo>
                <a:lnTo>
                  <a:pt x="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5232400" y="3190875"/>
            <a:ext cx="30321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Primary or intermediate</a:t>
            </a:r>
          </a:p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image plane</a:t>
            </a: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31762" name="Freeform 18"/>
          <p:cNvSpPr>
            <a:spLocks/>
          </p:cNvSpPr>
          <p:nvPr/>
        </p:nvSpPr>
        <p:spPr bwMode="auto">
          <a:xfrm>
            <a:off x="3968750" y="871538"/>
            <a:ext cx="1281113" cy="4686300"/>
          </a:xfrm>
          <a:custGeom>
            <a:avLst/>
            <a:gdLst/>
            <a:ahLst/>
            <a:cxnLst>
              <a:cxn ang="0">
                <a:pos x="464" y="2952"/>
              </a:cxn>
              <a:cxn ang="0">
                <a:pos x="323" y="2736"/>
              </a:cxn>
              <a:cxn ang="0">
                <a:pos x="0" y="2030"/>
              </a:cxn>
              <a:cxn ang="0">
                <a:pos x="384" y="1102"/>
              </a:cxn>
              <a:cxn ang="0">
                <a:pos x="807" y="0"/>
              </a:cxn>
            </a:cxnLst>
            <a:rect l="0" t="0" r="r" b="b"/>
            <a:pathLst>
              <a:path w="807" h="2952">
                <a:moveTo>
                  <a:pt x="464" y="2952"/>
                </a:moveTo>
                <a:lnTo>
                  <a:pt x="323" y="2736"/>
                </a:lnTo>
                <a:lnTo>
                  <a:pt x="0" y="2030"/>
                </a:lnTo>
                <a:lnTo>
                  <a:pt x="384" y="1102"/>
                </a:lnTo>
                <a:lnTo>
                  <a:pt x="80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3924300" y="846138"/>
            <a:ext cx="1014413" cy="4732337"/>
          </a:xfrm>
          <a:custGeom>
            <a:avLst/>
            <a:gdLst/>
            <a:ahLst/>
            <a:cxnLst>
              <a:cxn ang="0">
                <a:pos x="492" y="2981"/>
              </a:cxn>
              <a:cxn ang="0">
                <a:pos x="639" y="2749"/>
              </a:cxn>
              <a:cxn ang="0">
                <a:pos x="328" y="2053"/>
              </a:cxn>
              <a:cxn ang="0">
                <a:pos x="0" y="1149"/>
              </a:cxn>
              <a:cxn ang="0">
                <a:pos x="467" y="0"/>
              </a:cxn>
            </a:cxnLst>
            <a:rect l="0" t="0" r="r" b="b"/>
            <a:pathLst>
              <a:path w="639" h="2981">
                <a:moveTo>
                  <a:pt x="492" y="2981"/>
                </a:moveTo>
                <a:lnTo>
                  <a:pt x="639" y="2749"/>
                </a:lnTo>
                <a:lnTo>
                  <a:pt x="328" y="2053"/>
                </a:lnTo>
                <a:lnTo>
                  <a:pt x="0" y="1149"/>
                </a:lnTo>
                <a:lnTo>
                  <a:pt x="46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Freeform 23"/>
          <p:cNvSpPr>
            <a:spLocks/>
          </p:cNvSpPr>
          <p:nvPr/>
        </p:nvSpPr>
        <p:spPr bwMode="auto">
          <a:xfrm>
            <a:off x="3835400" y="863600"/>
            <a:ext cx="1263650" cy="4692650"/>
          </a:xfrm>
          <a:custGeom>
            <a:avLst/>
            <a:gdLst/>
            <a:ahLst/>
            <a:cxnLst>
              <a:cxn ang="0">
                <a:pos x="332" y="2956"/>
              </a:cxn>
              <a:cxn ang="0">
                <a:pos x="473" y="2740"/>
              </a:cxn>
              <a:cxn ang="0">
                <a:pos x="796" y="2034"/>
              </a:cxn>
              <a:cxn ang="0">
                <a:pos x="412" y="1106"/>
              </a:cxn>
              <a:cxn ang="0">
                <a:pos x="0" y="0"/>
              </a:cxn>
            </a:cxnLst>
            <a:rect l="0" t="0" r="r" b="b"/>
            <a:pathLst>
              <a:path w="796" h="2956">
                <a:moveTo>
                  <a:pt x="332" y="2956"/>
                </a:moveTo>
                <a:lnTo>
                  <a:pt x="473" y="2740"/>
                </a:lnTo>
                <a:lnTo>
                  <a:pt x="796" y="2034"/>
                </a:lnTo>
                <a:lnTo>
                  <a:pt x="412" y="1106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Freeform 24"/>
          <p:cNvSpPr>
            <a:spLocks/>
          </p:cNvSpPr>
          <p:nvPr/>
        </p:nvSpPr>
        <p:spPr bwMode="auto">
          <a:xfrm>
            <a:off x="4129088" y="855663"/>
            <a:ext cx="1014412" cy="4716462"/>
          </a:xfrm>
          <a:custGeom>
            <a:avLst/>
            <a:gdLst/>
            <a:ahLst/>
            <a:cxnLst>
              <a:cxn ang="0">
                <a:pos x="147" y="2971"/>
              </a:cxn>
              <a:cxn ang="0">
                <a:pos x="0" y="2739"/>
              </a:cxn>
              <a:cxn ang="0">
                <a:pos x="311" y="2043"/>
              </a:cxn>
              <a:cxn ang="0">
                <a:pos x="639" y="1139"/>
              </a:cxn>
              <a:cxn ang="0">
                <a:pos x="188" y="0"/>
              </a:cxn>
            </a:cxnLst>
            <a:rect l="0" t="0" r="r" b="b"/>
            <a:pathLst>
              <a:path w="639" h="2971">
                <a:moveTo>
                  <a:pt x="147" y="2971"/>
                </a:moveTo>
                <a:lnTo>
                  <a:pt x="0" y="2739"/>
                </a:lnTo>
                <a:lnTo>
                  <a:pt x="311" y="2043"/>
                </a:lnTo>
                <a:lnTo>
                  <a:pt x="639" y="1139"/>
                </a:lnTo>
                <a:lnTo>
                  <a:pt x="18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2420938" y="866775"/>
            <a:ext cx="4765675" cy="2027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82" name="Rectangle 38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8" name="Freeform 42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Grp="1" noChangeArrowheads="1"/>
          </p:cNvSpPr>
          <p:nvPr>
            <p:ph type="title"/>
          </p:nvPr>
        </p:nvSpPr>
        <p:spPr>
          <a:xfrm>
            <a:off x="1230313" y="-104775"/>
            <a:ext cx="65611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4590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4595" name="Freeform 19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Freeform 25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Freeform 26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8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Rectangle 38"/>
          <p:cNvSpPr>
            <a:spLocks noGrp="1" noChangeArrowheads="1"/>
          </p:cNvSpPr>
          <p:nvPr>
            <p:ph type="title"/>
          </p:nvPr>
        </p:nvSpPr>
        <p:spPr>
          <a:xfrm>
            <a:off x="638175" y="-85725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The Compound Microscope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>
          <a:xfrm>
            <a:off x="1468438" y="-85725"/>
            <a:ext cx="613251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0" name="Freeform 36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Oval 2"/>
          <p:cNvSpPr>
            <a:spLocks noChangeArrowheads="1"/>
          </p:cNvSpPr>
          <p:nvPr/>
        </p:nvSpPr>
        <p:spPr bwMode="auto">
          <a:xfrm>
            <a:off x="3929063" y="815975"/>
            <a:ext cx="1193800" cy="1193800"/>
          </a:xfrm>
          <a:prstGeom prst="ellipse">
            <a:avLst/>
          </a:pr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Arc 3"/>
          <p:cNvSpPr>
            <a:spLocks/>
          </p:cNvSpPr>
          <p:nvPr/>
        </p:nvSpPr>
        <p:spPr bwMode="auto">
          <a:xfrm rot="-2700000">
            <a:off x="4308475" y="1709738"/>
            <a:ext cx="438150" cy="4365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7"/>
              <a:gd name="T1" fmla="*/ 0 h 21600"/>
              <a:gd name="T2" fmla="*/ 21587 w 21587"/>
              <a:gd name="T3" fmla="*/ 20857 h 21600"/>
              <a:gd name="T4" fmla="*/ 0 w 2158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600" fill="none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</a:path>
              <a:path w="21587" h="21600" stroke="0" extrusionOk="0">
                <a:moveTo>
                  <a:pt x="-1" y="0"/>
                </a:moveTo>
                <a:cubicBezTo>
                  <a:pt x="11640" y="0"/>
                  <a:pt x="21186" y="9223"/>
                  <a:pt x="21587" y="2085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Arc 4"/>
          <p:cNvSpPr>
            <a:spLocks/>
          </p:cNvSpPr>
          <p:nvPr/>
        </p:nvSpPr>
        <p:spPr bwMode="auto">
          <a:xfrm rot="2700000" flipV="1">
            <a:off x="4252913" y="1574800"/>
            <a:ext cx="563562" cy="582613"/>
          </a:xfrm>
          <a:custGeom>
            <a:avLst/>
            <a:gdLst>
              <a:gd name="G0" fmla="+- 4980 0 0"/>
              <a:gd name="G1" fmla="+- 21600 0 0"/>
              <a:gd name="G2" fmla="+- 21600 0 0"/>
              <a:gd name="T0" fmla="*/ 0 w 26580"/>
              <a:gd name="T1" fmla="*/ 582 h 27300"/>
              <a:gd name="T2" fmla="*/ 25814 w 26580"/>
              <a:gd name="T3" fmla="*/ 27300 h 27300"/>
              <a:gd name="T4" fmla="*/ 4980 w 26580"/>
              <a:gd name="T5" fmla="*/ 21600 h 27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580" h="27300" fill="none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</a:path>
              <a:path w="26580" h="27300" stroke="0" extrusionOk="0">
                <a:moveTo>
                  <a:pt x="-1" y="581"/>
                </a:moveTo>
                <a:cubicBezTo>
                  <a:pt x="1631" y="195"/>
                  <a:pt x="3303" y="-1"/>
                  <a:pt x="4980" y="0"/>
                </a:cubicBezTo>
                <a:cubicBezTo>
                  <a:pt x="16909" y="0"/>
                  <a:pt x="26580" y="9670"/>
                  <a:pt x="26580" y="21600"/>
                </a:cubicBezTo>
                <a:cubicBezTo>
                  <a:pt x="26580" y="23525"/>
                  <a:pt x="26322" y="25442"/>
                  <a:pt x="25814" y="27300"/>
                </a:cubicBezTo>
                <a:lnTo>
                  <a:pt x="4980" y="21600"/>
                </a:lnTo>
                <a:close/>
              </a:path>
            </a:pathLst>
          </a:custGeom>
          <a:solidFill>
            <a:srgbClr val="E6F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Freeform 5"/>
          <p:cNvSpPr>
            <a:spLocks/>
          </p:cNvSpPr>
          <p:nvPr/>
        </p:nvSpPr>
        <p:spPr bwMode="auto">
          <a:xfrm>
            <a:off x="4192588" y="1774825"/>
            <a:ext cx="681037" cy="265113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429" y="103"/>
              </a:cxn>
              <a:cxn ang="0">
                <a:pos x="0" y="113"/>
              </a:cxn>
            </a:cxnLst>
            <a:rect l="0" t="0" r="r" b="b"/>
            <a:pathLst>
              <a:path w="429" h="247">
                <a:moveTo>
                  <a:pt x="0" y="113"/>
                </a:moveTo>
                <a:cubicBezTo>
                  <a:pt x="101" y="4"/>
                  <a:pt x="303" y="0"/>
                  <a:pt x="429" y="103"/>
                </a:cubicBezTo>
                <a:cubicBezTo>
                  <a:pt x="301" y="247"/>
                  <a:pt x="109" y="223"/>
                  <a:pt x="0" y="11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Freeform 6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Freeform 7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title"/>
          </p:nvPr>
        </p:nvSpPr>
        <p:spPr>
          <a:xfrm>
            <a:off x="1820863" y="-114300"/>
            <a:ext cx="5389562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6638" name="Freeform 14"/>
          <p:cNvSpPr>
            <a:spLocks/>
          </p:cNvSpPr>
          <p:nvPr/>
        </p:nvSpPr>
        <p:spPr bwMode="auto">
          <a:xfrm>
            <a:off x="4305300" y="812800"/>
            <a:ext cx="533400" cy="4740275"/>
          </a:xfrm>
          <a:custGeom>
            <a:avLst/>
            <a:gdLst/>
            <a:ahLst/>
            <a:cxnLst>
              <a:cxn ang="0">
                <a:pos x="141" y="2986"/>
              </a:cxn>
              <a:cxn ang="0">
                <a:pos x="0" y="2770"/>
              </a:cxn>
              <a:cxn ang="0">
                <a:pos x="0" y="2098"/>
              </a:cxn>
              <a:cxn ang="0">
                <a:pos x="336" y="1138"/>
              </a:cxn>
              <a:cxn ang="0">
                <a:pos x="336" y="724"/>
              </a:cxn>
              <a:cxn ang="0">
                <a:pos x="328" y="653"/>
              </a:cxn>
              <a:cxn ang="0">
                <a:pos x="133" y="0"/>
              </a:cxn>
            </a:cxnLst>
            <a:rect l="0" t="0" r="r" b="b"/>
            <a:pathLst>
              <a:path w="336" h="2986">
                <a:moveTo>
                  <a:pt x="141" y="2986"/>
                </a:moveTo>
                <a:lnTo>
                  <a:pt x="0" y="2770"/>
                </a:lnTo>
                <a:lnTo>
                  <a:pt x="0" y="2098"/>
                </a:lnTo>
                <a:lnTo>
                  <a:pt x="336" y="1138"/>
                </a:lnTo>
                <a:lnTo>
                  <a:pt x="336" y="724"/>
                </a:lnTo>
                <a:lnTo>
                  <a:pt x="328" y="653"/>
                </a:lnTo>
                <a:lnTo>
                  <a:pt x="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Freeform 15"/>
          <p:cNvSpPr>
            <a:spLocks/>
          </p:cNvSpPr>
          <p:nvPr/>
        </p:nvSpPr>
        <p:spPr bwMode="auto">
          <a:xfrm>
            <a:off x="4229100" y="820738"/>
            <a:ext cx="533400" cy="4757737"/>
          </a:xfrm>
          <a:custGeom>
            <a:avLst/>
            <a:gdLst/>
            <a:ahLst/>
            <a:cxnLst>
              <a:cxn ang="0">
                <a:pos x="189" y="2997"/>
              </a:cxn>
              <a:cxn ang="0">
                <a:pos x="336" y="2765"/>
              </a:cxn>
              <a:cxn ang="0">
                <a:pos x="336" y="2093"/>
              </a:cxn>
              <a:cxn ang="0">
                <a:pos x="0" y="1133"/>
              </a:cxn>
              <a:cxn ang="0">
                <a:pos x="0" y="733"/>
              </a:cxn>
              <a:cxn ang="0">
                <a:pos x="5" y="670"/>
              </a:cxn>
              <a:cxn ang="0">
                <a:pos x="181" y="0"/>
              </a:cxn>
            </a:cxnLst>
            <a:rect l="0" t="0" r="r" b="b"/>
            <a:pathLst>
              <a:path w="336" h="2997">
                <a:moveTo>
                  <a:pt x="189" y="2997"/>
                </a:moveTo>
                <a:lnTo>
                  <a:pt x="336" y="2765"/>
                </a:lnTo>
                <a:lnTo>
                  <a:pt x="336" y="2093"/>
                </a:lnTo>
                <a:lnTo>
                  <a:pt x="0" y="1133"/>
                </a:lnTo>
                <a:lnTo>
                  <a:pt x="0" y="733"/>
                </a:lnTo>
                <a:lnTo>
                  <a:pt x="5" y="670"/>
                </a:lnTo>
                <a:lnTo>
                  <a:pt x="18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2705100" y="2466975"/>
            <a:ext cx="1084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Eyepiece</a:t>
            </a:r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3968750" y="942975"/>
            <a:ext cx="912813" cy="4614863"/>
          </a:xfrm>
          <a:custGeom>
            <a:avLst/>
            <a:gdLst/>
            <a:ahLst/>
            <a:cxnLst>
              <a:cxn ang="0">
                <a:pos x="464" y="2907"/>
              </a:cxn>
              <a:cxn ang="0">
                <a:pos x="323" y="2691"/>
              </a:cxn>
              <a:cxn ang="0">
                <a:pos x="0" y="1985"/>
              </a:cxn>
              <a:cxn ang="0">
                <a:pos x="384" y="1057"/>
              </a:cxn>
              <a:cxn ang="0">
                <a:pos x="545" y="635"/>
              </a:cxn>
              <a:cxn ang="0">
                <a:pos x="556" y="577"/>
              </a:cxn>
              <a:cxn ang="0">
                <a:pos x="575" y="0"/>
              </a:cxn>
            </a:cxnLst>
            <a:rect l="0" t="0" r="r" b="b"/>
            <a:pathLst>
              <a:path w="575" h="2907">
                <a:moveTo>
                  <a:pt x="464" y="2907"/>
                </a:moveTo>
                <a:lnTo>
                  <a:pt x="323" y="2691"/>
                </a:lnTo>
                <a:lnTo>
                  <a:pt x="0" y="1985"/>
                </a:lnTo>
                <a:lnTo>
                  <a:pt x="384" y="1057"/>
                </a:lnTo>
                <a:lnTo>
                  <a:pt x="545" y="635"/>
                </a:lnTo>
                <a:lnTo>
                  <a:pt x="556" y="577"/>
                </a:lnTo>
                <a:lnTo>
                  <a:pt x="57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Freeform 19"/>
          <p:cNvSpPr>
            <a:spLocks/>
          </p:cNvSpPr>
          <p:nvPr/>
        </p:nvSpPr>
        <p:spPr bwMode="auto">
          <a:xfrm>
            <a:off x="3924300" y="944563"/>
            <a:ext cx="1014413" cy="4633912"/>
          </a:xfrm>
          <a:custGeom>
            <a:avLst/>
            <a:gdLst/>
            <a:ahLst/>
            <a:cxnLst>
              <a:cxn ang="0">
                <a:pos x="492" y="2919"/>
              </a:cxn>
              <a:cxn ang="0">
                <a:pos x="639" y="2687"/>
              </a:cxn>
              <a:cxn ang="0">
                <a:pos x="328" y="1991"/>
              </a:cxn>
              <a:cxn ang="0">
                <a:pos x="0" y="1087"/>
              </a:cxn>
              <a:cxn ang="0">
                <a:pos x="189" y="618"/>
              </a:cxn>
              <a:cxn ang="0">
                <a:pos x="211" y="576"/>
              </a:cxn>
              <a:cxn ang="0">
                <a:pos x="600" y="0"/>
              </a:cxn>
            </a:cxnLst>
            <a:rect l="0" t="0" r="r" b="b"/>
            <a:pathLst>
              <a:path w="639" h="2919">
                <a:moveTo>
                  <a:pt x="492" y="2919"/>
                </a:moveTo>
                <a:lnTo>
                  <a:pt x="639" y="2687"/>
                </a:lnTo>
                <a:lnTo>
                  <a:pt x="328" y="1991"/>
                </a:lnTo>
                <a:lnTo>
                  <a:pt x="0" y="1087"/>
                </a:lnTo>
                <a:lnTo>
                  <a:pt x="189" y="618"/>
                </a:lnTo>
                <a:lnTo>
                  <a:pt x="211" y="576"/>
                </a:lnTo>
                <a:lnTo>
                  <a:pt x="60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4930775" y="1933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Freeform 23"/>
          <p:cNvSpPr>
            <a:spLocks/>
          </p:cNvSpPr>
          <p:nvPr/>
        </p:nvSpPr>
        <p:spPr bwMode="auto">
          <a:xfrm>
            <a:off x="4173538" y="944563"/>
            <a:ext cx="925512" cy="4611687"/>
          </a:xfrm>
          <a:custGeom>
            <a:avLst/>
            <a:gdLst/>
            <a:ahLst/>
            <a:cxnLst>
              <a:cxn ang="0">
                <a:pos x="119" y="2905"/>
              </a:cxn>
              <a:cxn ang="0">
                <a:pos x="260" y="2689"/>
              </a:cxn>
              <a:cxn ang="0">
                <a:pos x="583" y="1983"/>
              </a:cxn>
              <a:cxn ang="0">
                <a:pos x="199" y="1055"/>
              </a:cxn>
              <a:cxn ang="0">
                <a:pos x="47" y="652"/>
              </a:cxn>
              <a:cxn ang="0">
                <a:pos x="23" y="590"/>
              </a:cxn>
              <a:cxn ang="0">
                <a:pos x="0" y="0"/>
              </a:cxn>
            </a:cxnLst>
            <a:rect l="0" t="0" r="r" b="b"/>
            <a:pathLst>
              <a:path w="583" h="2905">
                <a:moveTo>
                  <a:pt x="119" y="2905"/>
                </a:moveTo>
                <a:lnTo>
                  <a:pt x="260" y="2689"/>
                </a:lnTo>
                <a:lnTo>
                  <a:pt x="583" y="1983"/>
                </a:lnTo>
                <a:lnTo>
                  <a:pt x="199" y="1055"/>
                </a:lnTo>
                <a:lnTo>
                  <a:pt x="47" y="652"/>
                </a:lnTo>
                <a:lnTo>
                  <a:pt x="23" y="59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Freeform 24"/>
          <p:cNvSpPr>
            <a:spLocks/>
          </p:cNvSpPr>
          <p:nvPr/>
        </p:nvSpPr>
        <p:spPr bwMode="auto">
          <a:xfrm>
            <a:off x="4129088" y="935038"/>
            <a:ext cx="1014412" cy="4637087"/>
          </a:xfrm>
          <a:custGeom>
            <a:avLst/>
            <a:gdLst/>
            <a:ahLst/>
            <a:cxnLst>
              <a:cxn ang="0">
                <a:pos x="147" y="2921"/>
              </a:cxn>
              <a:cxn ang="0">
                <a:pos x="0" y="2689"/>
              </a:cxn>
              <a:cxn ang="0">
                <a:pos x="311" y="1993"/>
              </a:cxn>
              <a:cxn ang="0">
                <a:pos x="639" y="1089"/>
              </a:cxn>
              <a:cxn ang="0">
                <a:pos x="450" y="611"/>
              </a:cxn>
              <a:cxn ang="0">
                <a:pos x="426" y="574"/>
              </a:cxn>
              <a:cxn ang="0">
                <a:pos x="31" y="0"/>
              </a:cxn>
            </a:cxnLst>
            <a:rect l="0" t="0" r="r" b="b"/>
            <a:pathLst>
              <a:path w="639" h="2921">
                <a:moveTo>
                  <a:pt x="147" y="2921"/>
                </a:moveTo>
                <a:lnTo>
                  <a:pt x="0" y="2689"/>
                </a:lnTo>
                <a:lnTo>
                  <a:pt x="311" y="1993"/>
                </a:lnTo>
                <a:lnTo>
                  <a:pt x="639" y="1089"/>
                </a:lnTo>
                <a:lnTo>
                  <a:pt x="450" y="611"/>
                </a:lnTo>
                <a:lnTo>
                  <a:pt x="426" y="574"/>
                </a:lnTo>
                <a:lnTo>
                  <a:pt x="31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426075" y="1743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Exit pupil</a:t>
            </a: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2965450" y="1136650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Eye</a:t>
            </a:r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5392738" y="7270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4943475" y="9207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4178300" y="1917700"/>
            <a:ext cx="33338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 flipV="1">
            <a:off x="4857750" y="1912938"/>
            <a:ext cx="333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0" name="Freeform 48"/>
          <p:cNvSpPr>
            <a:spLocks/>
          </p:cNvSpPr>
          <p:nvPr/>
        </p:nvSpPr>
        <p:spPr bwMode="auto">
          <a:xfrm rot="-16200000">
            <a:off x="4430713" y="4745038"/>
            <a:ext cx="209550" cy="8191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Freeform 8"/>
          <p:cNvSpPr>
            <a:spLocks/>
          </p:cNvSpPr>
          <p:nvPr/>
        </p:nvSpPr>
        <p:spPr bwMode="auto">
          <a:xfrm rot="-16200000">
            <a:off x="4451351" y="1903412"/>
            <a:ext cx="209550" cy="13684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 rot="16200000" flipV="1">
            <a:off x="4456907" y="3523456"/>
            <a:ext cx="166688" cy="1260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801813" y="-76200"/>
            <a:ext cx="5456237" cy="1143000"/>
          </a:xfrm>
        </p:spPr>
        <p:txBody>
          <a:bodyPr/>
          <a:lstStyle/>
          <a:p>
            <a:r>
              <a:rPr lang="en-US"/>
              <a:t>The Compound Microscope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3394075" y="5383213"/>
            <a:ext cx="91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310063" y="5581650"/>
            <a:ext cx="4635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794000" y="501967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2705100" y="399097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23568" name="Freeform 16"/>
          <p:cNvSpPr>
            <a:spLocks/>
          </p:cNvSpPr>
          <p:nvPr/>
        </p:nvSpPr>
        <p:spPr bwMode="auto">
          <a:xfrm>
            <a:off x="4305300" y="982663"/>
            <a:ext cx="533400" cy="4570412"/>
          </a:xfrm>
          <a:custGeom>
            <a:avLst/>
            <a:gdLst/>
            <a:ahLst/>
            <a:cxnLst>
              <a:cxn ang="0">
                <a:pos x="141" y="2879"/>
              </a:cxn>
              <a:cxn ang="0">
                <a:pos x="0" y="2663"/>
              </a:cxn>
              <a:cxn ang="0">
                <a:pos x="0" y="1991"/>
              </a:cxn>
              <a:cxn ang="0">
                <a:pos x="336" y="1031"/>
              </a:cxn>
              <a:cxn ang="0">
                <a:pos x="149" y="0"/>
              </a:cxn>
            </a:cxnLst>
            <a:rect l="0" t="0" r="r" b="b"/>
            <a:pathLst>
              <a:path w="336" h="2879">
                <a:moveTo>
                  <a:pt x="141" y="2879"/>
                </a:moveTo>
                <a:lnTo>
                  <a:pt x="0" y="2663"/>
                </a:lnTo>
                <a:lnTo>
                  <a:pt x="0" y="1991"/>
                </a:lnTo>
                <a:lnTo>
                  <a:pt x="336" y="1031"/>
                </a:lnTo>
                <a:lnTo>
                  <a:pt x="14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4229100" y="973138"/>
            <a:ext cx="533400" cy="4605337"/>
          </a:xfrm>
          <a:custGeom>
            <a:avLst/>
            <a:gdLst/>
            <a:ahLst/>
            <a:cxnLst>
              <a:cxn ang="0">
                <a:pos x="189" y="2901"/>
              </a:cxn>
              <a:cxn ang="0">
                <a:pos x="336" y="2669"/>
              </a:cxn>
              <a:cxn ang="0">
                <a:pos x="336" y="1997"/>
              </a:cxn>
              <a:cxn ang="0">
                <a:pos x="0" y="1037"/>
              </a:cxn>
              <a:cxn ang="0">
                <a:pos x="197" y="0"/>
              </a:cxn>
            </a:cxnLst>
            <a:rect l="0" t="0" r="r" b="b"/>
            <a:pathLst>
              <a:path w="336" h="2901">
                <a:moveTo>
                  <a:pt x="189" y="2901"/>
                </a:moveTo>
                <a:lnTo>
                  <a:pt x="336" y="2669"/>
                </a:lnTo>
                <a:lnTo>
                  <a:pt x="336" y="1997"/>
                </a:lnTo>
                <a:lnTo>
                  <a:pt x="0" y="1037"/>
                </a:lnTo>
                <a:lnTo>
                  <a:pt x="19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5232400" y="3190875"/>
            <a:ext cx="160020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612900" y="2454275"/>
            <a:ext cx="223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23573" name="Freeform 21"/>
          <p:cNvSpPr>
            <a:spLocks/>
          </p:cNvSpPr>
          <p:nvPr/>
        </p:nvSpPr>
        <p:spPr bwMode="auto">
          <a:xfrm>
            <a:off x="3968750" y="973138"/>
            <a:ext cx="1141413" cy="4589462"/>
          </a:xfrm>
          <a:custGeom>
            <a:avLst/>
            <a:gdLst/>
            <a:ahLst/>
            <a:cxnLst>
              <a:cxn ang="0">
                <a:pos x="464" y="2891"/>
              </a:cxn>
              <a:cxn ang="0">
                <a:pos x="323" y="2675"/>
              </a:cxn>
              <a:cxn ang="0">
                <a:pos x="0" y="1969"/>
              </a:cxn>
              <a:cxn ang="0">
                <a:pos x="384" y="1041"/>
              </a:cxn>
              <a:cxn ang="0">
                <a:pos x="719" y="0"/>
              </a:cxn>
            </a:cxnLst>
            <a:rect l="0" t="0" r="r" b="b"/>
            <a:pathLst>
              <a:path w="719" h="2891">
                <a:moveTo>
                  <a:pt x="464" y="2891"/>
                </a:moveTo>
                <a:lnTo>
                  <a:pt x="323" y="2675"/>
                </a:lnTo>
                <a:lnTo>
                  <a:pt x="0" y="1969"/>
                </a:lnTo>
                <a:lnTo>
                  <a:pt x="384" y="1041"/>
                </a:lnTo>
                <a:lnTo>
                  <a:pt x="719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Freeform 22"/>
          <p:cNvSpPr>
            <a:spLocks/>
          </p:cNvSpPr>
          <p:nvPr/>
        </p:nvSpPr>
        <p:spPr bwMode="auto">
          <a:xfrm>
            <a:off x="3924300" y="973138"/>
            <a:ext cx="1185863" cy="4605337"/>
          </a:xfrm>
          <a:custGeom>
            <a:avLst/>
            <a:gdLst/>
            <a:ahLst/>
            <a:cxnLst>
              <a:cxn ang="0">
                <a:pos x="492" y="2901"/>
              </a:cxn>
              <a:cxn ang="0">
                <a:pos x="639" y="2669"/>
              </a:cxn>
              <a:cxn ang="0">
                <a:pos x="328" y="1973"/>
              </a:cxn>
              <a:cxn ang="0">
                <a:pos x="0" y="1069"/>
              </a:cxn>
              <a:cxn ang="0">
                <a:pos x="747" y="0"/>
              </a:cxn>
            </a:cxnLst>
            <a:rect l="0" t="0" r="r" b="b"/>
            <a:pathLst>
              <a:path w="747" h="2901">
                <a:moveTo>
                  <a:pt x="492" y="2901"/>
                </a:moveTo>
                <a:lnTo>
                  <a:pt x="639" y="2669"/>
                </a:lnTo>
                <a:lnTo>
                  <a:pt x="328" y="1973"/>
                </a:lnTo>
                <a:lnTo>
                  <a:pt x="0" y="1069"/>
                </a:lnTo>
                <a:lnTo>
                  <a:pt x="74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5064125" y="4822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 flipV="1">
            <a:off x="4918075" y="3481388"/>
            <a:ext cx="3508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>
            <a:off x="4849813" y="2098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Freeform 27"/>
          <p:cNvSpPr>
            <a:spLocks/>
          </p:cNvSpPr>
          <p:nvPr/>
        </p:nvSpPr>
        <p:spPr bwMode="auto">
          <a:xfrm>
            <a:off x="3957638" y="973138"/>
            <a:ext cx="1141412" cy="4583112"/>
          </a:xfrm>
          <a:custGeom>
            <a:avLst/>
            <a:gdLst/>
            <a:ahLst/>
            <a:cxnLst>
              <a:cxn ang="0">
                <a:pos x="255" y="2887"/>
              </a:cxn>
              <a:cxn ang="0">
                <a:pos x="396" y="2671"/>
              </a:cxn>
              <a:cxn ang="0">
                <a:pos x="719" y="1965"/>
              </a:cxn>
              <a:cxn ang="0">
                <a:pos x="335" y="1037"/>
              </a:cxn>
              <a:cxn ang="0">
                <a:pos x="0" y="0"/>
              </a:cxn>
            </a:cxnLst>
            <a:rect l="0" t="0" r="r" b="b"/>
            <a:pathLst>
              <a:path w="719" h="2887">
                <a:moveTo>
                  <a:pt x="255" y="2887"/>
                </a:moveTo>
                <a:lnTo>
                  <a:pt x="396" y="2671"/>
                </a:lnTo>
                <a:lnTo>
                  <a:pt x="719" y="1965"/>
                </a:lnTo>
                <a:lnTo>
                  <a:pt x="335" y="103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Freeform 28"/>
          <p:cNvSpPr>
            <a:spLocks/>
          </p:cNvSpPr>
          <p:nvPr/>
        </p:nvSpPr>
        <p:spPr bwMode="auto">
          <a:xfrm>
            <a:off x="3949700" y="969963"/>
            <a:ext cx="1193800" cy="4602162"/>
          </a:xfrm>
          <a:custGeom>
            <a:avLst/>
            <a:gdLst/>
            <a:ahLst/>
            <a:cxnLst>
              <a:cxn ang="0">
                <a:pos x="260" y="2899"/>
              </a:cxn>
              <a:cxn ang="0">
                <a:pos x="113" y="2667"/>
              </a:cxn>
              <a:cxn ang="0">
                <a:pos x="424" y="1971"/>
              </a:cxn>
              <a:cxn ang="0">
                <a:pos x="752" y="1067"/>
              </a:cxn>
              <a:cxn ang="0">
                <a:pos x="0" y="0"/>
              </a:cxn>
            </a:cxnLst>
            <a:rect l="0" t="0" r="r" b="b"/>
            <a:pathLst>
              <a:path w="752" h="2899">
                <a:moveTo>
                  <a:pt x="260" y="2899"/>
                </a:moveTo>
                <a:lnTo>
                  <a:pt x="113" y="2667"/>
                </a:lnTo>
                <a:lnTo>
                  <a:pt x="424" y="1971"/>
                </a:lnTo>
                <a:lnTo>
                  <a:pt x="752" y="10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089525" y="5392738"/>
            <a:ext cx="155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5283200" y="4613275"/>
            <a:ext cx="264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380038" y="1895475"/>
            <a:ext cx="218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Secondary pupil</a:t>
            </a:r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>
            <a:off x="401320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Line 33"/>
          <p:cNvSpPr>
            <a:spLocks noChangeShapeType="1"/>
          </p:cNvSpPr>
          <p:nvPr/>
        </p:nvSpPr>
        <p:spPr bwMode="auto">
          <a:xfrm>
            <a:off x="4819650" y="4819650"/>
            <a:ext cx="228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>
            <a:off x="4851400" y="5584825"/>
            <a:ext cx="185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2597150" y="781050"/>
            <a:ext cx="9509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5253038" y="9858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5697538" y="815975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halkboard" charset="0"/>
              </a:rPr>
              <a:t>Final image</a:t>
            </a:r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3860800" y="876300"/>
            <a:ext cx="1308100" cy="10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>
          <a:xfrm>
            <a:off x="2201863" y="-76200"/>
            <a:ext cx="4637087" cy="1143000"/>
          </a:xfrm>
        </p:spPr>
        <p:txBody>
          <a:bodyPr/>
          <a:lstStyle/>
          <a:p>
            <a:r>
              <a:rPr lang="en-US"/>
              <a:t> Eyepieces (Oculars)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5200650" y="1806575"/>
            <a:ext cx="3808413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sz="1800" u="sng">
                <a:solidFill>
                  <a:schemeClr val="tx2"/>
                </a:solidFill>
                <a:latin typeface="Chalkboard" charset="0"/>
              </a:rPr>
              <a:t>	</a:t>
            </a:r>
            <a:r>
              <a:rPr lang="en-US" sz="1800" b="1" u="sng">
                <a:solidFill>
                  <a:schemeClr val="tx2"/>
                </a:solidFill>
                <a:latin typeface="Chalkboard" charset="0"/>
              </a:rPr>
              <a:t>Features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endParaRPr lang="en-US" sz="10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Magnification (10x typical)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“High eye point” (exit pupil high</a:t>
            </a: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enough to allow eyeglasses)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Diopter adjust (at least </a:t>
            </a:r>
            <a:r>
              <a:rPr lang="en-US" sz="1800" i="1">
                <a:solidFill>
                  <a:schemeClr val="tx2"/>
                </a:solidFill>
                <a:latin typeface="Chalkboard" charset="0"/>
              </a:rPr>
              <a:t>one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marL="228600" indent="-228600"/>
            <a:r>
              <a:rPr lang="en-US" sz="1800">
                <a:solidFill>
                  <a:schemeClr val="tx2"/>
                </a:solidFill>
                <a:latin typeface="Chalkboard" charset="0"/>
              </a:rPr>
              <a:t>	must have this)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Reticle or fitting for one</a:t>
            </a:r>
          </a:p>
          <a:p>
            <a:pPr marL="228600" indent="-228600">
              <a:buFontTx/>
              <a:buChar char="•"/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Eye cups</a:t>
            </a:r>
          </a:p>
        </p:txBody>
      </p:sp>
      <p:grpSp>
        <p:nvGrpSpPr>
          <p:cNvPr id="88099" name="Group 35"/>
          <p:cNvGrpSpPr>
            <a:grpSpLocks/>
          </p:cNvGrpSpPr>
          <p:nvPr/>
        </p:nvGrpSpPr>
        <p:grpSpPr bwMode="auto">
          <a:xfrm>
            <a:off x="384175" y="1830388"/>
            <a:ext cx="4619625" cy="2884487"/>
            <a:chOff x="334" y="1004"/>
            <a:chExt cx="3628" cy="2265"/>
          </a:xfrm>
        </p:grpSpPr>
        <p:pic>
          <p:nvPicPr>
            <p:cNvPr id="88097" name="Picture 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4" y="1004"/>
              <a:ext cx="3628" cy="2204"/>
            </a:xfrm>
            <a:prstGeom prst="rect">
              <a:avLst/>
            </a:prstGeom>
            <a:noFill/>
          </p:spPr>
        </p:pic>
        <p:sp>
          <p:nvSpPr>
            <p:cNvPr id="88098" name="Rectangle 34"/>
            <p:cNvSpPr>
              <a:spLocks noChangeArrowheads="1"/>
            </p:cNvSpPr>
            <p:nvPr/>
          </p:nvSpPr>
          <p:spPr bwMode="auto">
            <a:xfrm>
              <a:off x="1813" y="3056"/>
              <a:ext cx="854" cy="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5867400" cy="762000"/>
          </a:xfrm>
        </p:spPr>
        <p:txBody>
          <a:bodyPr/>
          <a:lstStyle/>
          <a:p>
            <a:r>
              <a:rPr lang="en-US"/>
              <a:t>Trans-illumination Microscope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67100" y="3924300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94038" y="3711575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94000" y="2882900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948238" y="2460625"/>
            <a:ext cx="194786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63725" y="1914525"/>
            <a:ext cx="20034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Projection Eyepiece</a:t>
            </a: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857750" y="3956050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91100" y="3429000"/>
            <a:ext cx="2374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Back focal plane (pupil)</a:t>
            </a: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5051425" y="1555750"/>
            <a:ext cx="24161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Secondary pupil plane</a:t>
            </a: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2998788" y="685800"/>
            <a:ext cx="8667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Camera</a:t>
            </a:r>
          </a:p>
        </p:txBody>
      </p:sp>
      <p:sp>
        <p:nvSpPr>
          <p:cNvPr id="33820" name="Line 28"/>
          <p:cNvSpPr>
            <a:spLocks noChangeShapeType="1"/>
          </p:cNvSpPr>
          <p:nvPr/>
        </p:nvSpPr>
        <p:spPr bwMode="auto">
          <a:xfrm>
            <a:off x="4962525" y="920750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340350" y="760413"/>
            <a:ext cx="1822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Final image plane</a:t>
            </a:r>
          </a:p>
        </p:txBody>
      </p:sp>
      <p:grpSp>
        <p:nvGrpSpPr>
          <p:cNvPr id="33825" name="Group 33"/>
          <p:cNvGrpSpPr>
            <a:grpSpLocks/>
          </p:cNvGrpSpPr>
          <p:nvPr/>
        </p:nvGrpSpPr>
        <p:grpSpPr bwMode="auto">
          <a:xfrm>
            <a:off x="3990975" y="844550"/>
            <a:ext cx="1009650" cy="3287713"/>
            <a:chOff x="2514" y="532"/>
            <a:chExt cx="636" cy="2071"/>
          </a:xfrm>
        </p:grpSpPr>
        <p:sp>
          <p:nvSpPr>
            <p:cNvPr id="33794" name="Freeform 2"/>
            <p:cNvSpPr>
              <a:spLocks/>
            </p:cNvSpPr>
            <p:nvPr/>
          </p:nvSpPr>
          <p:spPr bwMode="auto">
            <a:xfrm rot="-16200000">
              <a:off x="2774" y="984"/>
              <a:ext cx="92" cy="602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5" name="Freeform 3"/>
            <p:cNvSpPr>
              <a:spLocks/>
            </p:cNvSpPr>
            <p:nvPr/>
          </p:nvSpPr>
          <p:spPr bwMode="auto">
            <a:xfrm rot="16200000" flipV="1">
              <a:off x="2776" y="1697"/>
              <a:ext cx="73" cy="554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Freeform 4"/>
            <p:cNvSpPr>
              <a:spLocks/>
            </p:cNvSpPr>
            <p:nvPr/>
          </p:nvSpPr>
          <p:spPr bwMode="auto">
            <a:xfrm rot="-16200000">
              <a:off x="2765" y="2241"/>
              <a:ext cx="92" cy="360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712" y="2602"/>
              <a:ext cx="204" cy="0"/>
            </a:xfrm>
            <a:prstGeom prst="line">
              <a:avLst/>
            </a:prstGeom>
            <a:noFill/>
            <a:ln w="381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Freeform 10"/>
            <p:cNvSpPr>
              <a:spLocks/>
            </p:cNvSpPr>
            <p:nvPr/>
          </p:nvSpPr>
          <p:spPr bwMode="auto">
            <a:xfrm>
              <a:off x="2710" y="579"/>
              <a:ext cx="234" cy="2010"/>
            </a:xfrm>
            <a:custGeom>
              <a:avLst/>
              <a:gdLst/>
              <a:ahLst/>
              <a:cxnLst>
                <a:cxn ang="0">
                  <a:pos x="141" y="2879"/>
                </a:cxn>
                <a:cxn ang="0">
                  <a:pos x="0" y="2663"/>
                </a:cxn>
                <a:cxn ang="0">
                  <a:pos x="0" y="1991"/>
                </a:cxn>
                <a:cxn ang="0">
                  <a:pos x="336" y="1031"/>
                </a:cxn>
                <a:cxn ang="0">
                  <a:pos x="149" y="0"/>
                </a:cxn>
              </a:cxnLst>
              <a:rect l="0" t="0" r="r" b="b"/>
              <a:pathLst>
                <a:path w="336" h="2879">
                  <a:moveTo>
                    <a:pt x="141" y="2879"/>
                  </a:moveTo>
                  <a:lnTo>
                    <a:pt x="0" y="2663"/>
                  </a:lnTo>
                  <a:lnTo>
                    <a:pt x="0" y="1991"/>
                  </a:lnTo>
                  <a:lnTo>
                    <a:pt x="336" y="1031"/>
                  </a:lnTo>
                  <a:lnTo>
                    <a:pt x="14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2676" y="575"/>
              <a:ext cx="235" cy="2025"/>
            </a:xfrm>
            <a:custGeom>
              <a:avLst/>
              <a:gdLst/>
              <a:ahLst/>
              <a:cxnLst>
                <a:cxn ang="0">
                  <a:pos x="189" y="2901"/>
                </a:cxn>
                <a:cxn ang="0">
                  <a:pos x="336" y="2669"/>
                </a:cxn>
                <a:cxn ang="0">
                  <a:pos x="336" y="1997"/>
                </a:cxn>
                <a:cxn ang="0">
                  <a:pos x="0" y="1037"/>
                </a:cxn>
                <a:cxn ang="0">
                  <a:pos x="197" y="0"/>
                </a:cxn>
              </a:cxnLst>
              <a:rect l="0" t="0" r="r" b="b"/>
              <a:pathLst>
                <a:path w="336" h="2901">
                  <a:moveTo>
                    <a:pt x="189" y="2901"/>
                  </a:moveTo>
                  <a:lnTo>
                    <a:pt x="336" y="2669"/>
                  </a:lnTo>
                  <a:lnTo>
                    <a:pt x="336" y="1997"/>
                  </a:lnTo>
                  <a:lnTo>
                    <a:pt x="0" y="1037"/>
                  </a:lnTo>
                  <a:lnTo>
                    <a:pt x="19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Freeform 14"/>
            <p:cNvSpPr>
              <a:spLocks/>
            </p:cNvSpPr>
            <p:nvPr/>
          </p:nvSpPr>
          <p:spPr bwMode="auto">
            <a:xfrm>
              <a:off x="2562" y="575"/>
              <a:ext cx="502" cy="2018"/>
            </a:xfrm>
            <a:custGeom>
              <a:avLst/>
              <a:gdLst/>
              <a:ahLst/>
              <a:cxnLst>
                <a:cxn ang="0">
                  <a:pos x="464" y="2891"/>
                </a:cxn>
                <a:cxn ang="0">
                  <a:pos x="323" y="2675"/>
                </a:cxn>
                <a:cxn ang="0">
                  <a:pos x="0" y="1969"/>
                </a:cxn>
                <a:cxn ang="0">
                  <a:pos x="384" y="1041"/>
                </a:cxn>
                <a:cxn ang="0">
                  <a:pos x="719" y="0"/>
                </a:cxn>
              </a:cxnLst>
              <a:rect l="0" t="0" r="r" b="b"/>
              <a:pathLst>
                <a:path w="719" h="2891">
                  <a:moveTo>
                    <a:pt x="464" y="2891"/>
                  </a:moveTo>
                  <a:lnTo>
                    <a:pt x="323" y="2675"/>
                  </a:lnTo>
                  <a:lnTo>
                    <a:pt x="0" y="1969"/>
                  </a:lnTo>
                  <a:lnTo>
                    <a:pt x="384" y="1041"/>
                  </a:lnTo>
                  <a:lnTo>
                    <a:pt x="719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Freeform 15"/>
            <p:cNvSpPr>
              <a:spLocks/>
            </p:cNvSpPr>
            <p:nvPr/>
          </p:nvSpPr>
          <p:spPr bwMode="auto">
            <a:xfrm>
              <a:off x="2542" y="575"/>
              <a:ext cx="522" cy="2025"/>
            </a:xfrm>
            <a:custGeom>
              <a:avLst/>
              <a:gdLst/>
              <a:ahLst/>
              <a:cxnLst>
                <a:cxn ang="0">
                  <a:pos x="492" y="2901"/>
                </a:cxn>
                <a:cxn ang="0">
                  <a:pos x="639" y="2669"/>
                </a:cxn>
                <a:cxn ang="0">
                  <a:pos x="328" y="1973"/>
                </a:cxn>
                <a:cxn ang="0">
                  <a:pos x="0" y="1069"/>
                </a:cxn>
                <a:cxn ang="0">
                  <a:pos x="747" y="0"/>
                </a:cxn>
              </a:cxnLst>
              <a:rect l="0" t="0" r="r" b="b"/>
              <a:pathLst>
                <a:path w="747" h="2901">
                  <a:moveTo>
                    <a:pt x="492" y="2901"/>
                  </a:moveTo>
                  <a:lnTo>
                    <a:pt x="639" y="2669"/>
                  </a:lnTo>
                  <a:lnTo>
                    <a:pt x="328" y="1973"/>
                  </a:lnTo>
                  <a:lnTo>
                    <a:pt x="0" y="1069"/>
                  </a:lnTo>
                  <a:lnTo>
                    <a:pt x="747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3043" y="2268"/>
              <a:ext cx="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2979" y="1678"/>
              <a:ext cx="1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>
              <a:off x="2949" y="1070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Freeform 19"/>
            <p:cNvSpPr>
              <a:spLocks/>
            </p:cNvSpPr>
            <p:nvPr/>
          </p:nvSpPr>
          <p:spPr bwMode="auto">
            <a:xfrm>
              <a:off x="2557" y="575"/>
              <a:ext cx="502" cy="2016"/>
            </a:xfrm>
            <a:custGeom>
              <a:avLst/>
              <a:gdLst/>
              <a:ahLst/>
              <a:cxnLst>
                <a:cxn ang="0">
                  <a:pos x="255" y="2887"/>
                </a:cxn>
                <a:cxn ang="0">
                  <a:pos x="396" y="2671"/>
                </a:cxn>
                <a:cxn ang="0">
                  <a:pos x="719" y="1965"/>
                </a:cxn>
                <a:cxn ang="0">
                  <a:pos x="335" y="1037"/>
                </a:cxn>
                <a:cxn ang="0">
                  <a:pos x="0" y="0"/>
                </a:cxn>
              </a:cxnLst>
              <a:rect l="0" t="0" r="r" b="b"/>
              <a:pathLst>
                <a:path w="719" h="2887">
                  <a:moveTo>
                    <a:pt x="255" y="2887"/>
                  </a:moveTo>
                  <a:lnTo>
                    <a:pt x="396" y="2671"/>
                  </a:lnTo>
                  <a:lnTo>
                    <a:pt x="719" y="1965"/>
                  </a:lnTo>
                  <a:lnTo>
                    <a:pt x="335" y="103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20"/>
            <p:cNvSpPr>
              <a:spLocks/>
            </p:cNvSpPr>
            <p:nvPr/>
          </p:nvSpPr>
          <p:spPr bwMode="auto">
            <a:xfrm>
              <a:off x="2553" y="573"/>
              <a:ext cx="525" cy="2025"/>
            </a:xfrm>
            <a:custGeom>
              <a:avLst/>
              <a:gdLst/>
              <a:ahLst/>
              <a:cxnLst>
                <a:cxn ang="0">
                  <a:pos x="260" y="2899"/>
                </a:cxn>
                <a:cxn ang="0">
                  <a:pos x="113" y="2667"/>
                </a:cxn>
                <a:cxn ang="0">
                  <a:pos x="424" y="1971"/>
                </a:cxn>
                <a:cxn ang="0">
                  <a:pos x="752" y="1067"/>
                </a:cxn>
                <a:cxn ang="0">
                  <a:pos x="0" y="0"/>
                </a:cxn>
              </a:cxnLst>
              <a:rect l="0" t="0" r="r" b="b"/>
              <a:pathLst>
                <a:path w="752" h="2899">
                  <a:moveTo>
                    <a:pt x="260" y="2899"/>
                  </a:moveTo>
                  <a:lnTo>
                    <a:pt x="113" y="2667"/>
                  </a:lnTo>
                  <a:lnTo>
                    <a:pt x="424" y="1971"/>
                  </a:lnTo>
                  <a:lnTo>
                    <a:pt x="752" y="106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2581" y="2267"/>
              <a:ext cx="10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2936" y="2267"/>
              <a:ext cx="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950" y="260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2514" y="532"/>
              <a:ext cx="575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42" name="Line 50"/>
          <p:cNvSpPr>
            <a:spLocks noChangeShapeType="1"/>
          </p:cNvSpPr>
          <p:nvPr/>
        </p:nvSpPr>
        <p:spPr bwMode="auto">
          <a:xfrm flipV="1">
            <a:off x="4687888" y="4130675"/>
            <a:ext cx="12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4310063" y="4132263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Freeform 63"/>
          <p:cNvSpPr>
            <a:spLocks/>
          </p:cNvSpPr>
          <p:nvPr/>
        </p:nvSpPr>
        <p:spPr bwMode="auto">
          <a:xfrm>
            <a:off x="1219200" y="838200"/>
            <a:ext cx="431800" cy="32004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Rectangle 64"/>
          <p:cNvSpPr>
            <a:spLocks noChangeArrowheads="1"/>
          </p:cNvSpPr>
          <p:nvPr/>
        </p:nvSpPr>
        <p:spPr bwMode="auto">
          <a:xfrm>
            <a:off x="381000" y="205740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grpSp>
        <p:nvGrpSpPr>
          <p:cNvPr id="33871" name="Group 79"/>
          <p:cNvGrpSpPr>
            <a:grpSpLocks/>
          </p:cNvGrpSpPr>
          <p:nvPr/>
        </p:nvGrpSpPr>
        <p:grpSpPr bwMode="auto">
          <a:xfrm>
            <a:off x="152400" y="4114800"/>
            <a:ext cx="9032875" cy="2667000"/>
            <a:chOff x="96" y="2592"/>
            <a:chExt cx="5690" cy="1680"/>
          </a:xfrm>
        </p:grpSpPr>
        <p:grpSp>
          <p:nvGrpSpPr>
            <p:cNvPr id="33865" name="Group 73"/>
            <p:cNvGrpSpPr>
              <a:grpSpLocks/>
            </p:cNvGrpSpPr>
            <p:nvPr/>
          </p:nvGrpSpPr>
          <p:grpSpPr bwMode="auto">
            <a:xfrm>
              <a:off x="96" y="2592"/>
              <a:ext cx="4053" cy="1680"/>
              <a:chOff x="96" y="2592"/>
              <a:chExt cx="4053" cy="1680"/>
            </a:xfrm>
          </p:grpSpPr>
          <p:sp>
            <p:nvSpPr>
              <p:cNvPr id="33827" name="Freeform 35"/>
              <p:cNvSpPr>
                <a:spLocks/>
              </p:cNvSpPr>
              <p:nvPr/>
            </p:nvSpPr>
            <p:spPr bwMode="auto">
              <a:xfrm rot="-16200000">
                <a:off x="2777" y="3554"/>
                <a:ext cx="92" cy="602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8" name="Freeform 36"/>
              <p:cNvSpPr>
                <a:spLocks/>
              </p:cNvSpPr>
              <p:nvPr/>
            </p:nvSpPr>
            <p:spPr bwMode="auto">
              <a:xfrm rot="-16200000">
                <a:off x="2779" y="2955"/>
                <a:ext cx="73" cy="554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/>
              </p:cNvSpPr>
              <p:nvPr/>
            </p:nvSpPr>
            <p:spPr bwMode="auto">
              <a:xfrm rot="16200000" flipV="1">
                <a:off x="2768" y="2604"/>
                <a:ext cx="92" cy="360"/>
              </a:xfrm>
              <a:custGeom>
                <a:avLst/>
                <a:gdLst/>
                <a:ahLst/>
                <a:cxnLst>
                  <a:cxn ang="0">
                    <a:pos x="272" y="1088"/>
                  </a:cxn>
                  <a:cxn ang="0">
                    <a:pos x="331" y="1088"/>
                  </a:cxn>
                  <a:cxn ang="0">
                    <a:pos x="331" y="0"/>
                  </a:cxn>
                  <a:cxn ang="0">
                    <a:pos x="272" y="0"/>
                  </a:cxn>
                  <a:cxn ang="0">
                    <a:pos x="272" y="1088"/>
                  </a:cxn>
                </a:cxnLst>
                <a:rect l="0" t="0" r="r" b="b"/>
                <a:pathLst>
                  <a:path w="331" h="1088">
                    <a:moveTo>
                      <a:pt x="272" y="1088"/>
                    </a:moveTo>
                    <a:cubicBezTo>
                      <a:pt x="301" y="1088"/>
                      <a:pt x="331" y="1088"/>
                      <a:pt x="331" y="1088"/>
                    </a:cubicBezTo>
                    <a:lnTo>
                      <a:pt x="331" y="0"/>
                    </a:lnTo>
                    <a:cubicBezTo>
                      <a:pt x="331" y="0"/>
                      <a:pt x="301" y="0"/>
                      <a:pt x="272" y="0"/>
                    </a:cubicBezTo>
                    <a:cubicBezTo>
                      <a:pt x="0" y="404"/>
                      <a:pt x="96" y="788"/>
                      <a:pt x="272" y="1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/>
              </p:cNvSpPr>
              <p:nvPr/>
            </p:nvSpPr>
            <p:spPr bwMode="auto">
              <a:xfrm>
                <a:off x="2713" y="2616"/>
                <a:ext cx="234" cy="152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2" name="Freeform 40"/>
              <p:cNvSpPr>
                <a:spLocks/>
              </p:cNvSpPr>
              <p:nvPr/>
            </p:nvSpPr>
            <p:spPr bwMode="auto">
              <a:xfrm>
                <a:off x="2679" y="2606"/>
                <a:ext cx="235" cy="1527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235" y="162"/>
                  </a:cxn>
                  <a:cxn ang="0">
                    <a:pos x="235" y="631"/>
                  </a:cxn>
                  <a:cxn ang="0">
                    <a:pos x="0" y="1301"/>
                  </a:cxn>
                  <a:cxn ang="0">
                    <a:pos x="36" y="1527"/>
                  </a:cxn>
                </a:cxnLst>
                <a:rect l="0" t="0" r="r" b="b"/>
                <a:pathLst>
                  <a:path w="235" h="1527">
                    <a:moveTo>
                      <a:pt x="132" y="0"/>
                    </a:moveTo>
                    <a:lnTo>
                      <a:pt x="235" y="162"/>
                    </a:lnTo>
                    <a:lnTo>
                      <a:pt x="235" y="631"/>
                    </a:lnTo>
                    <a:lnTo>
                      <a:pt x="0" y="1301"/>
                    </a:lnTo>
                    <a:lnTo>
                      <a:pt x="36" y="15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3" name="Freeform 41"/>
              <p:cNvSpPr>
                <a:spLocks/>
              </p:cNvSpPr>
              <p:nvPr/>
            </p:nvSpPr>
            <p:spPr bwMode="auto">
              <a:xfrm>
                <a:off x="2565" y="2612"/>
                <a:ext cx="342" cy="152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4" name="Freeform 42"/>
              <p:cNvSpPr>
                <a:spLocks/>
              </p:cNvSpPr>
              <p:nvPr/>
            </p:nvSpPr>
            <p:spPr bwMode="auto">
              <a:xfrm>
                <a:off x="2545" y="2606"/>
                <a:ext cx="447" cy="1522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47" y="162"/>
                  </a:cxn>
                  <a:cxn ang="0">
                    <a:pos x="229" y="648"/>
                  </a:cxn>
                  <a:cxn ang="0">
                    <a:pos x="0" y="1279"/>
                  </a:cxn>
                  <a:cxn ang="0">
                    <a:pos x="170" y="1522"/>
                  </a:cxn>
                </a:cxnLst>
                <a:rect l="0" t="0" r="r" b="b"/>
                <a:pathLst>
                  <a:path w="447" h="1522">
                    <a:moveTo>
                      <a:pt x="344" y="0"/>
                    </a:moveTo>
                    <a:lnTo>
                      <a:pt x="447" y="162"/>
                    </a:lnTo>
                    <a:lnTo>
                      <a:pt x="229" y="648"/>
                    </a:lnTo>
                    <a:lnTo>
                      <a:pt x="0" y="1279"/>
                    </a:lnTo>
                    <a:lnTo>
                      <a:pt x="170" y="152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3071" y="2937"/>
                <a:ext cx="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44"/>
              <p:cNvSpPr>
                <a:spLocks noChangeShapeType="1"/>
              </p:cNvSpPr>
              <p:nvPr/>
            </p:nvSpPr>
            <p:spPr bwMode="auto">
              <a:xfrm>
                <a:off x="3112" y="3526"/>
                <a:ext cx="15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45"/>
              <p:cNvSpPr>
                <a:spLocks noChangeShapeType="1"/>
              </p:cNvSpPr>
              <p:nvPr/>
            </p:nvSpPr>
            <p:spPr bwMode="auto">
              <a:xfrm flipV="1">
                <a:off x="2952" y="4135"/>
                <a:ext cx="2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/>
              </p:cNvSpPr>
              <p:nvPr/>
            </p:nvSpPr>
            <p:spPr bwMode="auto">
              <a:xfrm>
                <a:off x="2715" y="2614"/>
                <a:ext cx="347" cy="151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21" y="151"/>
                  </a:cxn>
                  <a:cxn ang="0">
                    <a:pos x="347" y="644"/>
                  </a:cxn>
                  <a:cxn ang="0">
                    <a:pos x="79" y="1292"/>
                  </a:cxn>
                  <a:cxn ang="0">
                    <a:pos x="0" y="1519"/>
                  </a:cxn>
                </a:cxnLst>
                <a:rect l="0" t="0" r="r" b="b"/>
                <a:pathLst>
                  <a:path w="347" h="1519">
                    <a:moveTo>
                      <a:pt x="23" y="0"/>
                    </a:moveTo>
                    <a:lnTo>
                      <a:pt x="121" y="151"/>
                    </a:lnTo>
                    <a:lnTo>
                      <a:pt x="347" y="644"/>
                    </a:lnTo>
                    <a:lnTo>
                      <a:pt x="79" y="1292"/>
                    </a:lnTo>
                    <a:lnTo>
                      <a:pt x="0" y="151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/>
              </p:cNvSpPr>
              <p:nvPr/>
            </p:nvSpPr>
            <p:spPr bwMode="auto">
              <a:xfrm>
                <a:off x="2635" y="2608"/>
                <a:ext cx="446" cy="153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48"/>
              <p:cNvSpPr>
                <a:spLocks noChangeShapeType="1"/>
              </p:cNvSpPr>
              <p:nvPr/>
            </p:nvSpPr>
            <p:spPr bwMode="auto">
              <a:xfrm flipV="1">
                <a:off x="2584" y="2938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49"/>
              <p:cNvSpPr>
                <a:spLocks noChangeShapeType="1"/>
              </p:cNvSpPr>
              <p:nvPr/>
            </p:nvSpPr>
            <p:spPr bwMode="auto">
              <a:xfrm flipV="1">
                <a:off x="2939" y="2938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52"/>
              <p:cNvSpPr>
                <a:spLocks noChangeShapeType="1"/>
              </p:cNvSpPr>
              <p:nvPr/>
            </p:nvSpPr>
            <p:spPr bwMode="auto">
              <a:xfrm flipV="1">
                <a:off x="2553" y="3525"/>
                <a:ext cx="101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53"/>
              <p:cNvSpPr>
                <a:spLocks noChangeShapeType="1"/>
              </p:cNvSpPr>
              <p:nvPr/>
            </p:nvSpPr>
            <p:spPr bwMode="auto">
              <a:xfrm flipV="1">
                <a:off x="2973" y="3525"/>
                <a:ext cx="10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Freeform 55"/>
              <p:cNvSpPr>
                <a:spLocks/>
              </p:cNvSpPr>
              <p:nvPr/>
            </p:nvSpPr>
            <p:spPr bwMode="auto">
              <a:xfrm>
                <a:off x="2721" y="4118"/>
                <a:ext cx="192" cy="106"/>
              </a:xfrm>
              <a:custGeom>
                <a:avLst/>
                <a:gdLst/>
                <a:ahLst/>
                <a:cxnLst>
                  <a:cxn ang="0">
                    <a:pos x="48" y="336"/>
                  </a:cxn>
                  <a:cxn ang="0">
                    <a:pos x="0" y="96"/>
                  </a:cxn>
                  <a:cxn ang="0">
                    <a:pos x="48" y="0"/>
                  </a:cxn>
                  <a:cxn ang="0">
                    <a:pos x="96" y="96"/>
                  </a:cxn>
                  <a:cxn ang="0">
                    <a:pos x="144" y="0"/>
                  </a:cxn>
                  <a:cxn ang="0">
                    <a:pos x="192" y="96"/>
                  </a:cxn>
                  <a:cxn ang="0">
                    <a:pos x="240" y="0"/>
                  </a:cxn>
                  <a:cxn ang="0">
                    <a:pos x="288" y="96"/>
                  </a:cxn>
                  <a:cxn ang="0">
                    <a:pos x="336" y="0"/>
                  </a:cxn>
                  <a:cxn ang="0">
                    <a:pos x="384" y="96"/>
                  </a:cxn>
                  <a:cxn ang="0">
                    <a:pos x="336" y="336"/>
                  </a:cxn>
                </a:cxnLst>
                <a:rect l="0" t="0" r="r" b="b"/>
                <a:pathLst>
                  <a:path w="384" h="336">
                    <a:moveTo>
                      <a:pt x="48" y="336"/>
                    </a:moveTo>
                    <a:lnTo>
                      <a:pt x="0" y="96"/>
                    </a:lnTo>
                    <a:lnTo>
                      <a:pt x="48" y="0"/>
                    </a:lnTo>
                    <a:lnTo>
                      <a:pt x="96" y="96"/>
                    </a:lnTo>
                    <a:lnTo>
                      <a:pt x="144" y="0"/>
                    </a:lnTo>
                    <a:lnTo>
                      <a:pt x="192" y="96"/>
                    </a:lnTo>
                    <a:lnTo>
                      <a:pt x="240" y="0"/>
                    </a:lnTo>
                    <a:lnTo>
                      <a:pt x="288" y="96"/>
                    </a:lnTo>
                    <a:lnTo>
                      <a:pt x="336" y="0"/>
                    </a:lnTo>
                    <a:lnTo>
                      <a:pt x="384" y="96"/>
                    </a:lnTo>
                    <a:lnTo>
                      <a:pt x="336" y="336"/>
                    </a:lnTo>
                  </a:path>
                </a:pathLst>
              </a:custGeom>
              <a:noFill/>
              <a:ln w="38100" cmpd="sng">
                <a:solidFill>
                  <a:srgbClr val="FF932E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Rectangle 57"/>
              <p:cNvSpPr>
                <a:spLocks noChangeArrowheads="1"/>
              </p:cNvSpPr>
              <p:nvPr/>
            </p:nvSpPr>
            <p:spPr bwMode="auto">
              <a:xfrm>
                <a:off x="1710" y="2819"/>
                <a:ext cx="868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Aperture iris</a:t>
                </a:r>
              </a:p>
            </p:txBody>
          </p:sp>
          <p:sp>
            <p:nvSpPr>
              <p:cNvPr id="33850" name="Rectangle 58"/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61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iris</a:t>
                </a:r>
              </a:p>
            </p:txBody>
          </p:sp>
          <p:sp>
            <p:nvSpPr>
              <p:cNvPr id="33851" name="Rectangle 59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2" name="Rectangle 60"/>
              <p:cNvSpPr>
                <a:spLocks noChangeArrowheads="1"/>
              </p:cNvSpPr>
              <p:nvPr/>
            </p:nvSpPr>
            <p:spPr bwMode="auto">
              <a:xfrm>
                <a:off x="3264" y="3408"/>
                <a:ext cx="88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  <a:latin typeface="Chalkboard" charset="0"/>
                  </a:rPr>
                  <a:t>(image plane)</a:t>
                </a:r>
              </a:p>
            </p:txBody>
          </p:sp>
          <p:sp>
            <p:nvSpPr>
              <p:cNvPr id="33853" name="Rectangle 61"/>
              <p:cNvSpPr>
                <a:spLocks noChangeArrowheads="1"/>
              </p:cNvSpPr>
              <p:nvPr/>
            </p:nvSpPr>
            <p:spPr bwMode="auto">
              <a:xfrm>
                <a:off x="3168" y="4032"/>
                <a:ext cx="83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FF"/>
                    </a:solidFill>
                    <a:latin typeface="Chalkboard" charset="0"/>
                  </a:rPr>
                  <a:t>(pupil plane)</a:t>
                </a:r>
              </a:p>
            </p:txBody>
          </p:sp>
          <p:sp>
            <p:nvSpPr>
              <p:cNvPr id="33854" name="Rectangle 62"/>
              <p:cNvSpPr>
                <a:spLocks noChangeArrowheads="1"/>
              </p:cNvSpPr>
              <p:nvPr/>
            </p:nvSpPr>
            <p:spPr bwMode="auto">
              <a:xfrm>
                <a:off x="1872" y="4032"/>
                <a:ext cx="83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Light source</a:t>
                </a:r>
              </a:p>
            </p:txBody>
          </p:sp>
          <p:sp>
            <p:nvSpPr>
              <p:cNvPr id="33858" name="Freeform 66"/>
              <p:cNvSpPr>
                <a:spLocks/>
              </p:cNvSpPr>
              <p:nvPr/>
            </p:nvSpPr>
            <p:spPr bwMode="auto">
              <a:xfrm>
                <a:off x="800" y="2592"/>
                <a:ext cx="240" cy="1680"/>
              </a:xfrm>
              <a:custGeom>
                <a:avLst/>
                <a:gdLst/>
                <a:ahLst/>
                <a:cxnLst>
                  <a:cxn ang="0">
                    <a:pos x="272" y="0"/>
                  </a:cxn>
                  <a:cxn ang="0">
                    <a:pos x="112" y="944"/>
                  </a:cxn>
                  <a:cxn ang="0">
                    <a:pos x="272" y="1920"/>
                  </a:cxn>
                </a:cxnLst>
                <a:rect l="0" t="0" r="r" b="b"/>
                <a:pathLst>
                  <a:path w="272" h="1920">
                    <a:moveTo>
                      <a:pt x="272" y="0"/>
                    </a:moveTo>
                    <a:cubicBezTo>
                      <a:pt x="11" y="0"/>
                      <a:pt x="267" y="896"/>
                      <a:pt x="112" y="944"/>
                    </a:cubicBezTo>
                    <a:cubicBezTo>
                      <a:pt x="267" y="987"/>
                      <a:pt x="0" y="1920"/>
                      <a:pt x="272" y="19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9" name="Rectangle 67"/>
              <p:cNvSpPr>
                <a:spLocks noChangeArrowheads="1"/>
              </p:cNvSpPr>
              <p:nvPr/>
            </p:nvSpPr>
            <p:spPr bwMode="auto">
              <a:xfrm>
                <a:off x="96" y="3168"/>
                <a:ext cx="79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Illumination</a:t>
                </a:r>
              </a:p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path</a:t>
                </a:r>
              </a:p>
            </p:txBody>
          </p:sp>
          <p:sp>
            <p:nvSpPr>
              <p:cNvPr id="33861" name="Rectangle 69"/>
              <p:cNvSpPr>
                <a:spLocks noChangeArrowheads="1"/>
              </p:cNvSpPr>
              <p:nvPr/>
            </p:nvSpPr>
            <p:spPr bwMode="auto">
              <a:xfrm>
                <a:off x="1824" y="3744"/>
                <a:ext cx="636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Collector</a:t>
                </a:r>
              </a:p>
            </p:txBody>
          </p:sp>
          <p:sp>
            <p:nvSpPr>
              <p:cNvPr id="33863" name="Rectangle 71"/>
              <p:cNvSpPr>
                <a:spLocks noChangeArrowheads="1"/>
              </p:cNvSpPr>
              <p:nvPr/>
            </p:nvSpPr>
            <p:spPr bwMode="auto">
              <a:xfrm>
                <a:off x="1616" y="2644"/>
                <a:ext cx="972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Condenser lens</a:t>
                </a:r>
              </a:p>
            </p:txBody>
          </p:sp>
          <p:sp>
            <p:nvSpPr>
              <p:cNvPr id="33864" name="Rectangle 72"/>
              <p:cNvSpPr>
                <a:spLocks noChangeArrowheads="1"/>
              </p:cNvSpPr>
              <p:nvPr/>
            </p:nvSpPr>
            <p:spPr bwMode="auto">
              <a:xfrm>
                <a:off x="1776" y="3131"/>
                <a:ext cx="66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tx2"/>
                    </a:solidFill>
                    <a:latin typeface="Chalkboard" charset="0"/>
                  </a:rPr>
                  <a:t>Field lens</a:t>
                </a:r>
              </a:p>
            </p:txBody>
          </p:sp>
        </p:grpSp>
        <p:sp>
          <p:nvSpPr>
            <p:cNvPr id="33866" name="Rectangle 74"/>
            <p:cNvSpPr>
              <a:spLocks noChangeArrowheads="1"/>
            </p:cNvSpPr>
            <p:nvPr/>
          </p:nvSpPr>
          <p:spPr bwMode="auto">
            <a:xfrm>
              <a:off x="4414" y="2665"/>
              <a:ext cx="137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aperture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 range of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illumination </a:t>
              </a:r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angles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4414" y="3331"/>
              <a:ext cx="865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field iris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controls the</a:t>
              </a:r>
            </a:p>
            <a:p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illuminated</a:t>
              </a:r>
            </a:p>
            <a:p>
              <a:r>
                <a:rPr lang="en-US" sz="1600" i="1">
                  <a:solidFill>
                    <a:schemeClr val="tx2"/>
                  </a:solidFill>
                  <a:latin typeface="Chalkboard" charset="0"/>
                </a:rPr>
                <a:t>field of view</a:t>
              </a:r>
              <a:endParaRPr lang="en-US" sz="1600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33868" name="Line 76"/>
            <p:cNvSpPr>
              <a:spLocks noChangeShapeType="1"/>
            </p:cNvSpPr>
            <p:nvPr/>
          </p:nvSpPr>
          <p:spPr bwMode="auto">
            <a:xfrm>
              <a:off x="4027" y="2939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9" name="Line 77"/>
            <p:cNvSpPr>
              <a:spLocks noChangeShapeType="1"/>
            </p:cNvSpPr>
            <p:nvPr/>
          </p:nvSpPr>
          <p:spPr bwMode="auto">
            <a:xfrm>
              <a:off x="4152" y="3526"/>
              <a:ext cx="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3813"/>
            <a:ext cx="3562350" cy="762000"/>
          </a:xfrm>
        </p:spPr>
        <p:txBody>
          <a:bodyPr/>
          <a:lstStyle/>
          <a:p>
            <a:r>
              <a:rPr lang="en-US" sz="2400"/>
              <a:t>Köhler Illumination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3665538" y="923925"/>
            <a:ext cx="13970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Object plane</a:t>
            </a:r>
          </a:p>
        </p:txBody>
      </p:sp>
      <p:sp>
        <p:nvSpPr>
          <p:cNvPr id="34850" name="Freeform 34"/>
          <p:cNvSpPr>
            <a:spLocks/>
          </p:cNvSpPr>
          <p:nvPr/>
        </p:nvSpPr>
        <p:spPr bwMode="auto">
          <a:xfrm rot="-16200000">
            <a:off x="2189956" y="3323432"/>
            <a:ext cx="211137" cy="13906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Freeform 35"/>
          <p:cNvSpPr>
            <a:spLocks/>
          </p:cNvSpPr>
          <p:nvPr/>
        </p:nvSpPr>
        <p:spPr bwMode="auto">
          <a:xfrm rot="-16200000">
            <a:off x="2193132" y="1948656"/>
            <a:ext cx="169862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Freeform 36"/>
          <p:cNvSpPr>
            <a:spLocks/>
          </p:cNvSpPr>
          <p:nvPr/>
        </p:nvSpPr>
        <p:spPr bwMode="auto">
          <a:xfrm rot="16200000" flipV="1">
            <a:off x="2167731" y="1139032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Freeform 38"/>
          <p:cNvSpPr>
            <a:spLocks/>
          </p:cNvSpPr>
          <p:nvPr/>
        </p:nvSpPr>
        <p:spPr bwMode="auto">
          <a:xfrm>
            <a:off x="1962150" y="1143000"/>
            <a:ext cx="542925" cy="35290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Freeform 40"/>
          <p:cNvSpPr>
            <a:spLocks/>
          </p:cNvSpPr>
          <p:nvPr/>
        </p:nvSpPr>
        <p:spPr bwMode="auto">
          <a:xfrm>
            <a:off x="1652588" y="1143000"/>
            <a:ext cx="1031875" cy="3516313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V="1">
            <a:off x="2867025" y="1905000"/>
            <a:ext cx="7143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2962275" y="3268663"/>
            <a:ext cx="6191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V="1">
            <a:off x="2592388" y="4675188"/>
            <a:ext cx="100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Freeform 44"/>
          <p:cNvSpPr>
            <a:spLocks/>
          </p:cNvSpPr>
          <p:nvPr/>
        </p:nvSpPr>
        <p:spPr bwMode="auto">
          <a:xfrm>
            <a:off x="2044700" y="1162050"/>
            <a:ext cx="801688" cy="350996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1743075" y="1909763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 flipV="1">
            <a:off x="2562225" y="1909763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2595563" y="1133475"/>
            <a:ext cx="985837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V="1">
            <a:off x="1671638" y="3267075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V="1">
            <a:off x="2641600" y="3267075"/>
            <a:ext cx="230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 flipV="1">
            <a:off x="2044700" y="1136650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Freeform 52"/>
          <p:cNvSpPr>
            <a:spLocks/>
          </p:cNvSpPr>
          <p:nvPr/>
        </p:nvSpPr>
        <p:spPr bwMode="auto">
          <a:xfrm>
            <a:off x="1973263" y="4657725"/>
            <a:ext cx="593725" cy="595313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Rectangle 56"/>
          <p:cNvSpPr>
            <a:spLocks noChangeArrowheads="1"/>
          </p:cNvSpPr>
          <p:nvPr/>
        </p:nvSpPr>
        <p:spPr bwMode="auto">
          <a:xfrm>
            <a:off x="3705225" y="1736725"/>
            <a:ext cx="1317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73" name="Rectangle 57"/>
          <p:cNvSpPr>
            <a:spLocks noChangeArrowheads="1"/>
          </p:cNvSpPr>
          <p:nvPr/>
        </p:nvSpPr>
        <p:spPr bwMode="auto">
          <a:xfrm>
            <a:off x="3660775" y="3082925"/>
            <a:ext cx="14049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halkboard" charset="0"/>
              </a:rPr>
              <a:t>(image plane)</a:t>
            </a:r>
          </a:p>
        </p:txBody>
      </p:sp>
      <p:sp>
        <p:nvSpPr>
          <p:cNvPr id="34874" name="Rectangle 58"/>
          <p:cNvSpPr>
            <a:spLocks noChangeArrowheads="1"/>
          </p:cNvSpPr>
          <p:nvPr/>
        </p:nvSpPr>
        <p:spPr bwMode="auto">
          <a:xfrm>
            <a:off x="3705225" y="4525963"/>
            <a:ext cx="13176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halkboard" charset="0"/>
              </a:rPr>
              <a:t>(pupil plane)</a:t>
            </a:r>
          </a:p>
        </p:txBody>
      </p:sp>
      <p:sp>
        <p:nvSpPr>
          <p:cNvPr id="34885" name="Rectangle 69"/>
          <p:cNvSpPr>
            <a:spLocks noChangeArrowheads="1"/>
          </p:cNvSpPr>
          <p:nvPr/>
        </p:nvSpPr>
        <p:spPr bwMode="auto">
          <a:xfrm>
            <a:off x="1114425" y="9429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34907" name="Rectangle 91"/>
          <p:cNvSpPr>
            <a:spLocks noChangeArrowheads="1"/>
          </p:cNvSpPr>
          <p:nvPr/>
        </p:nvSpPr>
        <p:spPr bwMode="auto">
          <a:xfrm>
            <a:off x="304800" y="1747838"/>
            <a:ext cx="13779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34908" name="Rectangle 92"/>
          <p:cNvSpPr>
            <a:spLocks noChangeArrowheads="1"/>
          </p:cNvSpPr>
          <p:nvPr/>
        </p:nvSpPr>
        <p:spPr bwMode="auto">
          <a:xfrm>
            <a:off x="581025" y="31146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34888" name="Freeform 72"/>
          <p:cNvSpPr>
            <a:spLocks/>
          </p:cNvSpPr>
          <p:nvPr/>
        </p:nvSpPr>
        <p:spPr bwMode="auto">
          <a:xfrm rot="-16200000">
            <a:off x="6320631" y="1943894"/>
            <a:ext cx="169863" cy="12795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Freeform 73"/>
          <p:cNvSpPr>
            <a:spLocks/>
          </p:cNvSpPr>
          <p:nvPr/>
        </p:nvSpPr>
        <p:spPr bwMode="auto">
          <a:xfrm rot="16200000" flipV="1">
            <a:off x="6295231" y="1134270"/>
            <a:ext cx="212725" cy="830262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Freeform 75"/>
          <p:cNvSpPr>
            <a:spLocks/>
          </p:cNvSpPr>
          <p:nvPr/>
        </p:nvSpPr>
        <p:spPr bwMode="auto">
          <a:xfrm>
            <a:off x="6080125" y="1138238"/>
            <a:ext cx="731838" cy="2138362"/>
          </a:xfrm>
          <a:custGeom>
            <a:avLst/>
            <a:gdLst/>
            <a:ahLst/>
            <a:cxnLst>
              <a:cxn ang="0">
                <a:pos x="311" y="0"/>
              </a:cxn>
              <a:cxn ang="0">
                <a:pos x="461" y="236"/>
              </a:cxn>
              <a:cxn ang="0">
                <a:pos x="144" y="943"/>
              </a:cxn>
              <a:cxn ang="0">
                <a:pos x="0" y="1347"/>
              </a:cxn>
            </a:cxnLst>
            <a:rect l="0" t="0" r="r" b="b"/>
            <a:pathLst>
              <a:path w="461" h="1347">
                <a:moveTo>
                  <a:pt x="311" y="0"/>
                </a:moveTo>
                <a:lnTo>
                  <a:pt x="461" y="236"/>
                </a:lnTo>
                <a:lnTo>
                  <a:pt x="144" y="943"/>
                </a:lnTo>
                <a:lnTo>
                  <a:pt x="0" y="13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Line 76"/>
          <p:cNvSpPr>
            <a:spLocks noChangeShapeType="1"/>
          </p:cNvSpPr>
          <p:nvPr/>
        </p:nvSpPr>
        <p:spPr bwMode="auto">
          <a:xfrm flipV="1">
            <a:off x="5191125" y="1895475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Line 77"/>
          <p:cNvSpPr>
            <a:spLocks noChangeShapeType="1"/>
          </p:cNvSpPr>
          <p:nvPr/>
        </p:nvSpPr>
        <p:spPr bwMode="auto">
          <a:xfrm>
            <a:off x="5226050" y="3276600"/>
            <a:ext cx="525463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Freeform 82"/>
          <p:cNvSpPr>
            <a:spLocks/>
          </p:cNvSpPr>
          <p:nvPr/>
        </p:nvSpPr>
        <p:spPr bwMode="auto">
          <a:xfrm>
            <a:off x="5826125" y="1152525"/>
            <a:ext cx="749300" cy="2116138"/>
          </a:xfrm>
          <a:custGeom>
            <a:avLst/>
            <a:gdLst/>
            <a:ahLst/>
            <a:cxnLst>
              <a:cxn ang="0">
                <a:pos x="472" y="0"/>
              </a:cxn>
              <a:cxn ang="0">
                <a:pos x="329" y="220"/>
              </a:cxn>
              <a:cxn ang="0">
                <a:pos x="0" y="937"/>
              </a:cxn>
              <a:cxn ang="0">
                <a:pos x="160" y="1333"/>
              </a:cxn>
            </a:cxnLst>
            <a:rect l="0" t="0" r="r" b="b"/>
            <a:pathLst>
              <a:path w="472" h="1333">
                <a:moveTo>
                  <a:pt x="472" y="0"/>
                </a:moveTo>
                <a:lnTo>
                  <a:pt x="329" y="220"/>
                </a:lnTo>
                <a:lnTo>
                  <a:pt x="0" y="937"/>
                </a:lnTo>
                <a:lnTo>
                  <a:pt x="160" y="1333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918" name="Group 102"/>
          <p:cNvGrpSpPr>
            <a:grpSpLocks/>
          </p:cNvGrpSpPr>
          <p:nvPr/>
        </p:nvGrpSpPr>
        <p:grpSpPr bwMode="auto">
          <a:xfrm>
            <a:off x="1698625" y="1138238"/>
            <a:ext cx="5275263" cy="3559175"/>
            <a:chOff x="1070" y="717"/>
            <a:chExt cx="3323" cy="2242"/>
          </a:xfrm>
        </p:grpSpPr>
        <p:grpSp>
          <p:nvGrpSpPr>
            <p:cNvPr id="34884" name="Group 68"/>
            <p:cNvGrpSpPr>
              <a:grpSpLocks/>
            </p:cNvGrpSpPr>
            <p:nvPr/>
          </p:nvGrpSpPr>
          <p:grpSpPr bwMode="auto">
            <a:xfrm>
              <a:off x="1070" y="723"/>
              <a:ext cx="751" cy="2236"/>
              <a:chOff x="2426" y="723"/>
              <a:chExt cx="751" cy="2236"/>
            </a:xfrm>
          </p:grpSpPr>
          <p:sp>
            <p:nvSpPr>
              <p:cNvPr id="34853" name="Freeform 37"/>
              <p:cNvSpPr>
                <a:spLocks/>
              </p:cNvSpPr>
              <p:nvPr/>
            </p:nvSpPr>
            <p:spPr bwMode="auto">
              <a:xfrm>
                <a:off x="2641" y="735"/>
                <a:ext cx="341" cy="22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151"/>
                  </a:cxn>
                  <a:cxn ang="0">
                    <a:pos x="0" y="620"/>
                  </a:cxn>
                  <a:cxn ang="0">
                    <a:pos x="234" y="1290"/>
                  </a:cxn>
                  <a:cxn ang="0">
                    <a:pos x="188" y="1528"/>
                  </a:cxn>
                </a:cxnLst>
                <a:rect l="0" t="0" r="r" b="b"/>
                <a:pathLst>
                  <a:path w="234" h="1528">
                    <a:moveTo>
                      <a:pt x="98" y="0"/>
                    </a:moveTo>
                    <a:lnTo>
                      <a:pt x="0" y="151"/>
                    </a:lnTo>
                    <a:lnTo>
                      <a:pt x="0" y="620"/>
                    </a:lnTo>
                    <a:lnTo>
                      <a:pt x="234" y="1290"/>
                    </a:lnTo>
                    <a:lnTo>
                      <a:pt x="188" y="152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55" name="Freeform 39"/>
              <p:cNvSpPr>
                <a:spLocks/>
              </p:cNvSpPr>
              <p:nvPr/>
            </p:nvSpPr>
            <p:spPr bwMode="auto">
              <a:xfrm>
                <a:off x="2426" y="729"/>
                <a:ext cx="498" cy="2214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226" y="151"/>
                  </a:cxn>
                  <a:cxn ang="0">
                    <a:pos x="0" y="644"/>
                  </a:cxn>
                  <a:cxn ang="0">
                    <a:pos x="268" y="1291"/>
                  </a:cxn>
                  <a:cxn ang="0">
                    <a:pos x="342" y="1521"/>
                  </a:cxn>
                </a:cxnLst>
                <a:rect l="0" t="0" r="r" b="b"/>
                <a:pathLst>
                  <a:path w="342" h="1521">
                    <a:moveTo>
                      <a:pt x="324" y="0"/>
                    </a:moveTo>
                    <a:lnTo>
                      <a:pt x="226" y="151"/>
                    </a:lnTo>
                    <a:lnTo>
                      <a:pt x="0" y="644"/>
                    </a:lnTo>
                    <a:lnTo>
                      <a:pt x="268" y="1291"/>
                    </a:lnTo>
                    <a:lnTo>
                      <a:pt x="342" y="152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61" name="Freeform 45"/>
              <p:cNvSpPr>
                <a:spLocks/>
              </p:cNvSpPr>
              <p:nvPr/>
            </p:nvSpPr>
            <p:spPr bwMode="auto">
              <a:xfrm>
                <a:off x="2528" y="723"/>
                <a:ext cx="649" cy="2228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0" y="162"/>
                  </a:cxn>
                  <a:cxn ang="0">
                    <a:pos x="217" y="648"/>
                  </a:cxn>
                  <a:cxn ang="0">
                    <a:pos x="446" y="1280"/>
                  </a:cxn>
                  <a:cxn ang="0">
                    <a:pos x="266" y="1531"/>
                  </a:cxn>
                </a:cxnLst>
                <a:rect l="0" t="0" r="r" b="b"/>
                <a:pathLst>
                  <a:path w="446" h="1531">
                    <a:moveTo>
                      <a:pt x="103" y="0"/>
                    </a:moveTo>
                    <a:lnTo>
                      <a:pt x="0" y="162"/>
                    </a:lnTo>
                    <a:lnTo>
                      <a:pt x="217" y="648"/>
                    </a:lnTo>
                    <a:lnTo>
                      <a:pt x="446" y="1280"/>
                    </a:lnTo>
                    <a:lnTo>
                      <a:pt x="266" y="153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17" name="Group 101"/>
            <p:cNvGrpSpPr>
              <a:grpSpLocks/>
            </p:cNvGrpSpPr>
            <p:nvPr/>
          </p:nvGrpSpPr>
          <p:grpSpPr bwMode="auto">
            <a:xfrm>
              <a:off x="3772" y="717"/>
              <a:ext cx="621" cy="1347"/>
              <a:chOff x="3772" y="717"/>
              <a:chExt cx="621" cy="1347"/>
            </a:xfrm>
          </p:grpSpPr>
          <p:sp>
            <p:nvSpPr>
              <p:cNvPr id="34890" name="Freeform 74"/>
              <p:cNvSpPr>
                <a:spLocks/>
              </p:cNvSpPr>
              <p:nvPr/>
            </p:nvSpPr>
            <p:spPr bwMode="auto">
              <a:xfrm>
                <a:off x="4027" y="717"/>
                <a:ext cx="151" cy="134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51" y="236"/>
                  </a:cxn>
                  <a:cxn ang="0">
                    <a:pos x="151" y="919"/>
                  </a:cxn>
                  <a:cxn ang="0">
                    <a:pos x="0" y="1342"/>
                  </a:cxn>
                </a:cxnLst>
                <a:rect l="0" t="0" r="r" b="b"/>
                <a:pathLst>
                  <a:path w="151" h="1342">
                    <a:moveTo>
                      <a:pt x="1" y="0"/>
                    </a:moveTo>
                    <a:lnTo>
                      <a:pt x="151" y="236"/>
                    </a:lnTo>
                    <a:lnTo>
                      <a:pt x="151" y="919"/>
                    </a:lnTo>
                    <a:lnTo>
                      <a:pt x="0" y="134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5" name="Freeform 79"/>
              <p:cNvSpPr>
                <a:spLocks/>
              </p:cNvSpPr>
              <p:nvPr/>
            </p:nvSpPr>
            <p:spPr bwMode="auto">
              <a:xfrm>
                <a:off x="3921" y="729"/>
                <a:ext cx="472" cy="13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3" y="220"/>
                  </a:cxn>
                  <a:cxn ang="0">
                    <a:pos x="472" y="937"/>
                  </a:cxn>
                  <a:cxn ang="0">
                    <a:pos x="309" y="1330"/>
                  </a:cxn>
                </a:cxnLst>
                <a:rect l="0" t="0" r="r" b="b"/>
                <a:pathLst>
                  <a:path w="472" h="1330">
                    <a:moveTo>
                      <a:pt x="0" y="0"/>
                    </a:moveTo>
                    <a:lnTo>
                      <a:pt x="143" y="220"/>
                    </a:lnTo>
                    <a:lnTo>
                      <a:pt x="472" y="937"/>
                    </a:lnTo>
                    <a:lnTo>
                      <a:pt x="309" y="133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7" name="Freeform 81"/>
              <p:cNvSpPr>
                <a:spLocks/>
              </p:cNvSpPr>
              <p:nvPr/>
            </p:nvSpPr>
            <p:spPr bwMode="auto">
              <a:xfrm>
                <a:off x="3885" y="732"/>
                <a:ext cx="148" cy="1327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220"/>
                  </a:cxn>
                  <a:cxn ang="0">
                    <a:pos x="0" y="902"/>
                  </a:cxn>
                  <a:cxn ang="0">
                    <a:pos x="148" y="1327"/>
                  </a:cxn>
                </a:cxnLst>
                <a:rect l="0" t="0" r="r" b="b"/>
                <a:pathLst>
                  <a:path w="148" h="1327">
                    <a:moveTo>
                      <a:pt x="143" y="0"/>
                    </a:moveTo>
                    <a:lnTo>
                      <a:pt x="0" y="220"/>
                    </a:lnTo>
                    <a:lnTo>
                      <a:pt x="0" y="902"/>
                    </a:lnTo>
                    <a:lnTo>
                      <a:pt x="148" y="132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99" name="Freeform 83"/>
              <p:cNvSpPr>
                <a:spLocks/>
              </p:cNvSpPr>
              <p:nvPr/>
            </p:nvSpPr>
            <p:spPr bwMode="auto">
              <a:xfrm>
                <a:off x="3772" y="720"/>
                <a:ext cx="458" cy="134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0" y="236"/>
                  </a:cxn>
                  <a:cxn ang="0">
                    <a:pos x="316" y="943"/>
                  </a:cxn>
                  <a:cxn ang="0">
                    <a:pos x="458" y="1344"/>
                  </a:cxn>
                </a:cxnLst>
                <a:rect l="0" t="0" r="r" b="b"/>
                <a:pathLst>
                  <a:path w="458" h="1344">
                    <a:moveTo>
                      <a:pt x="150" y="0"/>
                    </a:moveTo>
                    <a:lnTo>
                      <a:pt x="0" y="236"/>
                    </a:lnTo>
                    <a:lnTo>
                      <a:pt x="316" y="943"/>
                    </a:lnTo>
                    <a:lnTo>
                      <a:pt x="458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900" name="Line 84"/>
          <p:cNvSpPr>
            <a:spLocks noChangeShapeType="1"/>
          </p:cNvSpPr>
          <p:nvPr/>
        </p:nvSpPr>
        <p:spPr bwMode="auto">
          <a:xfrm flipV="1">
            <a:off x="5870575" y="1905000"/>
            <a:ext cx="2333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Line 85"/>
          <p:cNvSpPr>
            <a:spLocks noChangeShapeType="1"/>
          </p:cNvSpPr>
          <p:nvPr/>
        </p:nvSpPr>
        <p:spPr bwMode="auto">
          <a:xfrm flipV="1">
            <a:off x="6689725" y="1905000"/>
            <a:ext cx="231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Line 86"/>
          <p:cNvSpPr>
            <a:spLocks noChangeShapeType="1"/>
          </p:cNvSpPr>
          <p:nvPr/>
        </p:nvSpPr>
        <p:spPr bwMode="auto">
          <a:xfrm flipV="1">
            <a:off x="5156200" y="112871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Line 87"/>
          <p:cNvSpPr>
            <a:spLocks noChangeShapeType="1"/>
          </p:cNvSpPr>
          <p:nvPr/>
        </p:nvSpPr>
        <p:spPr bwMode="auto">
          <a:xfrm flipV="1">
            <a:off x="5799138" y="3278188"/>
            <a:ext cx="2333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Line 88"/>
          <p:cNvSpPr>
            <a:spLocks noChangeShapeType="1"/>
          </p:cNvSpPr>
          <p:nvPr/>
        </p:nvSpPr>
        <p:spPr bwMode="auto">
          <a:xfrm flipV="1">
            <a:off x="6769100" y="3278188"/>
            <a:ext cx="182563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Line 89"/>
          <p:cNvSpPr>
            <a:spLocks noChangeShapeType="1"/>
          </p:cNvSpPr>
          <p:nvPr/>
        </p:nvSpPr>
        <p:spPr bwMode="auto">
          <a:xfrm flipV="1">
            <a:off x="6172200" y="1131888"/>
            <a:ext cx="471488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Freeform 90"/>
          <p:cNvSpPr>
            <a:spLocks/>
          </p:cNvSpPr>
          <p:nvPr/>
        </p:nvSpPr>
        <p:spPr bwMode="auto">
          <a:xfrm>
            <a:off x="6015038" y="3292475"/>
            <a:ext cx="762000" cy="601663"/>
          </a:xfrm>
          <a:custGeom>
            <a:avLst/>
            <a:gdLst/>
            <a:ahLst/>
            <a:cxnLst>
              <a:cxn ang="0">
                <a:pos x="66" y="375"/>
              </a:cxn>
              <a:cxn ang="0">
                <a:pos x="0" y="107"/>
              </a:cxn>
              <a:cxn ang="0">
                <a:pos x="66" y="0"/>
              </a:cxn>
              <a:cxn ang="0">
                <a:pos x="132" y="107"/>
              </a:cxn>
              <a:cxn ang="0">
                <a:pos x="198" y="0"/>
              </a:cxn>
              <a:cxn ang="0">
                <a:pos x="264" y="107"/>
              </a:cxn>
              <a:cxn ang="0">
                <a:pos x="330" y="0"/>
              </a:cxn>
              <a:cxn ang="0">
                <a:pos x="396" y="107"/>
              </a:cxn>
              <a:cxn ang="0">
                <a:pos x="462" y="0"/>
              </a:cxn>
              <a:cxn ang="0">
                <a:pos x="528" y="107"/>
              </a:cxn>
              <a:cxn ang="0">
                <a:pos x="603" y="0"/>
              </a:cxn>
              <a:cxn ang="0">
                <a:pos x="667" y="101"/>
              </a:cxn>
              <a:cxn ang="0">
                <a:pos x="603" y="379"/>
              </a:cxn>
            </a:cxnLst>
            <a:rect l="0" t="0" r="r" b="b"/>
            <a:pathLst>
              <a:path w="667" h="379">
                <a:moveTo>
                  <a:pt x="66" y="375"/>
                </a:moveTo>
                <a:lnTo>
                  <a:pt x="0" y="107"/>
                </a:lnTo>
                <a:lnTo>
                  <a:pt x="66" y="0"/>
                </a:lnTo>
                <a:lnTo>
                  <a:pt x="132" y="107"/>
                </a:lnTo>
                <a:lnTo>
                  <a:pt x="198" y="0"/>
                </a:lnTo>
                <a:lnTo>
                  <a:pt x="264" y="107"/>
                </a:lnTo>
                <a:lnTo>
                  <a:pt x="330" y="0"/>
                </a:lnTo>
                <a:lnTo>
                  <a:pt x="396" y="107"/>
                </a:lnTo>
                <a:lnTo>
                  <a:pt x="462" y="0"/>
                </a:lnTo>
                <a:lnTo>
                  <a:pt x="528" y="107"/>
                </a:lnTo>
                <a:lnTo>
                  <a:pt x="603" y="0"/>
                </a:lnTo>
                <a:lnTo>
                  <a:pt x="667" y="101"/>
                </a:lnTo>
                <a:lnTo>
                  <a:pt x="603" y="379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12" name="Rectangle 96"/>
          <p:cNvSpPr>
            <a:spLocks noChangeArrowheads="1"/>
          </p:cNvSpPr>
          <p:nvPr/>
        </p:nvSpPr>
        <p:spPr bwMode="auto">
          <a:xfrm>
            <a:off x="498475" y="4572000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34915" name="Rectangle 99"/>
          <p:cNvSpPr>
            <a:spLocks noChangeArrowheads="1"/>
          </p:cNvSpPr>
          <p:nvPr/>
        </p:nvSpPr>
        <p:spPr bwMode="auto">
          <a:xfrm>
            <a:off x="4672013" y="17463"/>
            <a:ext cx="3562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b="1">
                <a:solidFill>
                  <a:schemeClr val="tx2"/>
                </a:solidFill>
                <a:latin typeface="Chalkboard" charset="0"/>
              </a:rPr>
              <a:t>Critical Illumination</a:t>
            </a:r>
          </a:p>
        </p:txBody>
      </p:sp>
      <p:grpSp>
        <p:nvGrpSpPr>
          <p:cNvPr id="34919" name="Group 103"/>
          <p:cNvGrpSpPr>
            <a:grpSpLocks/>
          </p:cNvGrpSpPr>
          <p:nvPr/>
        </p:nvGrpSpPr>
        <p:grpSpPr bwMode="auto">
          <a:xfrm>
            <a:off x="304800" y="5359400"/>
            <a:ext cx="8166100" cy="1211263"/>
            <a:chOff x="192" y="3376"/>
            <a:chExt cx="5144" cy="763"/>
          </a:xfrm>
        </p:grpSpPr>
        <p:sp>
          <p:nvSpPr>
            <p:cNvPr id="34883" name="Rectangle 67"/>
            <p:cNvSpPr>
              <a:spLocks noChangeArrowheads="1"/>
            </p:cNvSpPr>
            <p:nvPr/>
          </p:nvSpPr>
          <p:spPr bwMode="auto">
            <a:xfrm>
              <a:off x="192" y="3376"/>
              <a:ext cx="3118" cy="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Each light source point produces a parallel beam of light at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Uniform light intensity at the sample even if the light source is “ugly” (e.g. a filament)</a:t>
              </a:r>
            </a:p>
          </p:txBody>
        </p:sp>
        <p:sp>
          <p:nvSpPr>
            <p:cNvPr id="34916" name="Rectangle 100"/>
            <p:cNvSpPr>
              <a:spLocks noChangeArrowheads="1"/>
            </p:cNvSpPr>
            <p:nvPr/>
          </p:nvSpPr>
          <p:spPr bwMode="auto">
            <a:xfrm>
              <a:off x="3269" y="3388"/>
              <a:ext cx="206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28600" indent="-228600"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The source is imaged onto the sample</a:t>
              </a:r>
            </a:p>
            <a:p>
              <a:pPr marL="228600" indent="-22860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>
                  <a:solidFill>
                    <a:schemeClr val="tx2"/>
                  </a:solidFill>
                  <a:latin typeface="Chalkboard" charset="0"/>
                </a:rPr>
                <a:t>Usable only if the light source is perfectly uniform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9" name="Group 11"/>
          <p:cNvGrpSpPr>
            <a:grpSpLocks/>
          </p:cNvGrpSpPr>
          <p:nvPr/>
        </p:nvGrpSpPr>
        <p:grpSpPr bwMode="auto">
          <a:xfrm>
            <a:off x="381000" y="4876800"/>
            <a:ext cx="2819400" cy="1555750"/>
            <a:chOff x="768" y="576"/>
            <a:chExt cx="1776" cy="980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624"/>
              <a:ext cx="1739" cy="932"/>
            </a:xfrm>
            <a:prstGeom prst="rect">
              <a:avLst/>
            </a:prstGeom>
            <a:noFill/>
          </p:spPr>
        </p:pic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1824" y="576"/>
              <a:ext cx="720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40" name="Group 12"/>
          <p:cNvGrpSpPr>
            <a:grpSpLocks/>
          </p:cNvGrpSpPr>
          <p:nvPr/>
        </p:nvGrpSpPr>
        <p:grpSpPr bwMode="auto">
          <a:xfrm>
            <a:off x="2514600" y="3124200"/>
            <a:ext cx="2533650" cy="2855913"/>
            <a:chOff x="3780" y="1536"/>
            <a:chExt cx="1212" cy="1463"/>
          </a:xfrm>
        </p:grpSpPr>
        <p:pic>
          <p:nvPicPr>
            <p:cNvPr id="481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0" y="1536"/>
              <a:ext cx="1167" cy="1463"/>
            </a:xfrm>
            <a:prstGeom prst="rect">
              <a:avLst/>
            </a:prstGeom>
            <a:noFill/>
          </p:spPr>
        </p:pic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4272" y="1920"/>
              <a:ext cx="720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137" name="Group 9"/>
          <p:cNvGrpSpPr>
            <a:grpSpLocks/>
          </p:cNvGrpSpPr>
          <p:nvPr/>
        </p:nvGrpSpPr>
        <p:grpSpPr bwMode="auto">
          <a:xfrm>
            <a:off x="4419600" y="3048000"/>
            <a:ext cx="2986088" cy="3586163"/>
            <a:chOff x="1056" y="1632"/>
            <a:chExt cx="1881" cy="2259"/>
          </a:xfrm>
        </p:grpSpPr>
        <p:pic>
          <p:nvPicPr>
            <p:cNvPr id="4813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6" y="1632"/>
              <a:ext cx="1881" cy="2259"/>
            </a:xfrm>
            <a:prstGeom prst="rect">
              <a:avLst/>
            </a:prstGeom>
            <a:noFill/>
          </p:spPr>
        </p:pic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1728" y="1824"/>
              <a:ext cx="1200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200400"/>
            <a:ext cx="2581275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The Light Microscope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685800" y="12192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Four centuries of history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Vibrant current development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latin typeface="Chalkboard" charset="0"/>
              </a:rPr>
              <a:t>One of the most widely used research 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/>
              <a:t>Conjugate Planes in A Research Microscope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 t="3552"/>
          <a:stretch>
            <a:fillRect/>
          </a:stretch>
        </p:blipFill>
        <p:spPr bwMode="auto">
          <a:xfrm>
            <a:off x="2224088" y="1276350"/>
            <a:ext cx="4516437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870200" y="1798638"/>
            <a:ext cx="331787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b="1">
                <a:solidFill>
                  <a:schemeClr val="tx2"/>
                </a:solidFill>
                <a:latin typeface="Chalkboard" charset="0"/>
              </a:rPr>
              <a:t>	Two ways:</a:t>
            </a:r>
          </a:p>
          <a:p>
            <a:pPr marL="228600" indent="-228600">
              <a:buFontTx/>
              <a:buChar char="•"/>
            </a:pPr>
            <a:endParaRPr lang="en-US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“Eyepiece telescope”</a:t>
            </a:r>
          </a:p>
          <a:p>
            <a:pPr marL="228600" indent="-228600">
              <a:lnSpc>
                <a:spcPct val="140000"/>
              </a:lnSpc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“Bertrand lens”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How view the pupil planes?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84" name="Group 16"/>
          <p:cNvGrpSpPr>
            <a:grpSpLocks/>
          </p:cNvGrpSpPr>
          <p:nvPr/>
        </p:nvGrpSpPr>
        <p:grpSpPr bwMode="auto">
          <a:xfrm>
            <a:off x="2465388" y="1098550"/>
            <a:ext cx="4356100" cy="4267200"/>
            <a:chOff x="1490" y="575"/>
            <a:chExt cx="2744" cy="2688"/>
          </a:xfrm>
        </p:grpSpPr>
        <p:pic>
          <p:nvPicPr>
            <p:cNvPr id="3278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642"/>
              <a:ext cx="2744" cy="2523"/>
            </a:xfrm>
            <a:prstGeom prst="rect">
              <a:avLst/>
            </a:prstGeom>
            <a:noFill/>
          </p:spPr>
        </p:pic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2522" y="2991"/>
              <a:ext cx="74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1770" y="575"/>
              <a:ext cx="2171" cy="2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sz="2400" b="0"/>
              <a:t>By far the most important part:</a:t>
            </a:r>
            <a:r>
              <a:rPr lang="en-US" b="0"/>
              <a:t/>
            </a:r>
            <a:br>
              <a:rPr lang="en-US" b="0"/>
            </a:br>
            <a:r>
              <a:rPr lang="en-US" sz="3600" i="1"/>
              <a:t>the Objective Lens</a:t>
            </a:r>
            <a:endParaRPr lang="en-US" b="0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50863" y="5357813"/>
            <a:ext cx="7858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Each major manufacturer sells 20-30 different </a:t>
            </a:r>
            <a:r>
              <a:rPr lang="en-US" sz="1800" b="1" i="1">
                <a:solidFill>
                  <a:schemeClr val="tx2"/>
                </a:solidFill>
                <a:latin typeface="Chalkboard" charset="0"/>
              </a:rPr>
              <a:t>categories</a:t>
            </a:r>
            <a:r>
              <a:rPr lang="en-US" sz="1800">
                <a:solidFill>
                  <a:schemeClr val="tx2"/>
                </a:solidFill>
                <a:latin typeface="Chalkboard" charset="0"/>
              </a:rPr>
              <a:t> of objectives.</a:t>
            </a:r>
          </a:p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What are the important distinctions?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Distance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391318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5105400" y="2133600"/>
            <a:ext cx="3810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In general, high NA lenses have short working distances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However, extra-long working distance objectives do exist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5105400" y="5029200"/>
            <a:ext cx="38862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Some examples: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10x/0.3	  WD = 15.2mm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20x/0.75	  WD = 1.0mm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" charset="0"/>
              </a:rPr>
              <a:t>100x/1.4	  WD = 0.13mm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97800" cy="1328737"/>
          </a:xfrm>
        </p:spPr>
        <p:txBody>
          <a:bodyPr/>
          <a:lstStyle/>
          <a:p>
            <a:r>
              <a:rPr lang="en-US" sz="3200"/>
              <a:t>The focal length of a lens</a:t>
            </a:r>
            <a:br>
              <a:rPr lang="en-US" sz="3200"/>
            </a:br>
            <a:r>
              <a:rPr lang="en-US" sz="3200"/>
              <a:t>depends on the refractive index…</a:t>
            </a:r>
          </a:p>
        </p:txBody>
      </p:sp>
      <p:sp>
        <p:nvSpPr>
          <p:cNvPr id="37892" name="Freeform 4"/>
          <p:cNvSpPr>
            <a:spLocks/>
          </p:cNvSpPr>
          <p:nvPr/>
        </p:nvSpPr>
        <p:spPr bwMode="auto">
          <a:xfrm>
            <a:off x="4368800" y="1871663"/>
            <a:ext cx="1012825" cy="2738437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899" name="Group 11"/>
          <p:cNvGrpSpPr>
            <a:grpSpLocks/>
          </p:cNvGrpSpPr>
          <p:nvPr/>
        </p:nvGrpSpPr>
        <p:grpSpPr bwMode="auto">
          <a:xfrm>
            <a:off x="1836738" y="2305050"/>
            <a:ext cx="4413250" cy="1881188"/>
            <a:chOff x="816" y="1680"/>
            <a:chExt cx="2928" cy="1248"/>
          </a:xfrm>
        </p:grpSpPr>
        <p:sp>
          <p:nvSpPr>
            <p:cNvPr id="37900" name="Freeform 12"/>
            <p:cNvSpPr>
              <a:spLocks/>
            </p:cNvSpPr>
            <p:nvPr/>
          </p:nvSpPr>
          <p:spPr bwMode="auto">
            <a:xfrm flipV="1">
              <a:off x="816" y="1680"/>
              <a:ext cx="2928" cy="1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Freeform 13"/>
            <p:cNvSpPr>
              <a:spLocks/>
            </p:cNvSpPr>
            <p:nvPr/>
          </p:nvSpPr>
          <p:spPr bwMode="auto">
            <a:xfrm flipV="1">
              <a:off x="816" y="1776"/>
              <a:ext cx="2928" cy="10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Freeform 14"/>
            <p:cNvSpPr>
              <a:spLocks/>
            </p:cNvSpPr>
            <p:nvPr/>
          </p:nvSpPr>
          <p:spPr bwMode="auto">
            <a:xfrm flipV="1">
              <a:off x="816" y="1872"/>
              <a:ext cx="2928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Freeform 15"/>
            <p:cNvSpPr>
              <a:spLocks/>
            </p:cNvSpPr>
            <p:nvPr/>
          </p:nvSpPr>
          <p:spPr bwMode="auto">
            <a:xfrm flipV="1">
              <a:off x="816" y="1968"/>
              <a:ext cx="2928" cy="6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Freeform 16"/>
            <p:cNvSpPr>
              <a:spLocks/>
            </p:cNvSpPr>
            <p:nvPr/>
          </p:nvSpPr>
          <p:spPr bwMode="auto">
            <a:xfrm flipV="1">
              <a:off x="816" y="2064"/>
              <a:ext cx="2928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Freeform 17"/>
            <p:cNvSpPr>
              <a:spLocks/>
            </p:cNvSpPr>
            <p:nvPr/>
          </p:nvSpPr>
          <p:spPr bwMode="auto">
            <a:xfrm flipV="1">
              <a:off x="816" y="2160"/>
              <a:ext cx="292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Freeform 18"/>
            <p:cNvSpPr>
              <a:spLocks/>
            </p:cNvSpPr>
            <p:nvPr/>
          </p:nvSpPr>
          <p:spPr bwMode="auto">
            <a:xfrm flipV="1">
              <a:off x="816" y="2256"/>
              <a:ext cx="2928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4" y="0"/>
                </a:cxn>
                <a:cxn ang="0">
                  <a:pos x="2352" y="96"/>
                </a:cxn>
                <a:cxn ang="0">
                  <a:pos x="2928" y="672"/>
                </a:cxn>
                <a:cxn ang="0">
                  <a:pos x="2352" y="1248"/>
                </a:cxn>
                <a:cxn ang="0">
                  <a:pos x="2064" y="1344"/>
                </a:cxn>
                <a:cxn ang="0">
                  <a:pos x="0" y="1344"/>
                </a:cxn>
              </a:cxnLst>
              <a:rect l="0" t="0" r="r" b="b"/>
              <a:pathLst>
                <a:path w="2928" h="1344">
                  <a:moveTo>
                    <a:pt x="0" y="0"/>
                  </a:moveTo>
                  <a:lnTo>
                    <a:pt x="2064" y="0"/>
                  </a:lnTo>
                  <a:lnTo>
                    <a:pt x="2352" y="96"/>
                  </a:lnTo>
                  <a:lnTo>
                    <a:pt x="2928" y="672"/>
                  </a:lnTo>
                  <a:lnTo>
                    <a:pt x="2352" y="1248"/>
                  </a:lnTo>
                  <a:lnTo>
                    <a:pt x="2064" y="1344"/>
                  </a:lnTo>
                  <a:lnTo>
                    <a:pt x="0" y="1344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5272088" y="4411663"/>
            <a:ext cx="12065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000">
                <a:latin typeface="Chalkboard" charset="0"/>
              </a:rPr>
              <a:t>Focal length </a:t>
            </a:r>
            <a:r>
              <a:rPr lang="en-US" sz="2000" i="1">
                <a:latin typeface="Helvetica Neue" charset="0"/>
              </a:rPr>
              <a:t>f</a:t>
            </a:r>
            <a:endParaRPr lang="en-US" sz="2000">
              <a:latin typeface="Helvetica Neue" charset="0"/>
            </a:endParaRP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5268913" y="42592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6273800" y="3205163"/>
            <a:ext cx="0" cy="1303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AutoShape 40"/>
          <p:cNvSpPr>
            <a:spLocks noChangeArrowheads="1"/>
          </p:cNvSpPr>
          <p:nvPr/>
        </p:nvSpPr>
        <p:spPr bwMode="auto">
          <a:xfrm>
            <a:off x="2003425" y="5322888"/>
            <a:ext cx="2590800" cy="681037"/>
          </a:xfrm>
          <a:prstGeom prst="roundRect">
            <a:avLst>
              <a:gd name="adj" fmla="val 16667"/>
            </a:avLst>
          </a:prstGeom>
          <a:solidFill>
            <a:srgbClr val="E6F6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/>
            <a:r>
              <a:rPr lang="en-US" sz="3200">
                <a:solidFill>
                  <a:schemeClr val="tx2"/>
                </a:solidFill>
                <a:latin typeface="Chalkboard" charset="0"/>
              </a:rPr>
              <a:t>f </a:t>
            </a:r>
            <a:r>
              <a:rPr lang="en-US" sz="32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</a:t>
            </a:r>
            <a:r>
              <a:rPr lang="en-US" sz="3200">
                <a:solidFill>
                  <a:schemeClr val="tx2"/>
                </a:solidFill>
                <a:latin typeface="Chalkboard" charset="0"/>
              </a:rPr>
              <a:t> 1/(n-1)</a:t>
            </a:r>
          </a:p>
        </p:txBody>
      </p:sp>
      <p:sp>
        <p:nvSpPr>
          <p:cNvPr id="37930" name="Rectangle 42"/>
          <p:cNvSpPr>
            <a:spLocks noChangeArrowheads="1"/>
          </p:cNvSpPr>
          <p:nvPr/>
        </p:nvSpPr>
        <p:spPr bwMode="auto">
          <a:xfrm>
            <a:off x="5867400" y="1784350"/>
            <a:ext cx="23383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halkboard" charset="0"/>
              </a:rPr>
              <a:t>Refractive index </a:t>
            </a:r>
            <a:r>
              <a:rPr lang="en-US" sz="2000" i="1">
                <a:latin typeface="Helvetica Neue" charset="0"/>
              </a:rPr>
              <a:t>n</a:t>
            </a: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5224463" y="2065338"/>
            <a:ext cx="64293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2263775" y="23050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2263775" y="244951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2263775" y="25939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2263775" y="27384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2263775" y="28829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2263775" y="30273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2263775" y="31718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>
            <a:off x="2263775" y="331787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2263775" y="346233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2263775" y="360680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2263775" y="3751263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Line 56"/>
          <p:cNvSpPr>
            <a:spLocks noChangeShapeType="1"/>
          </p:cNvSpPr>
          <p:nvPr/>
        </p:nvSpPr>
        <p:spPr bwMode="auto">
          <a:xfrm>
            <a:off x="2263775" y="3895725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Line 57"/>
          <p:cNvSpPr>
            <a:spLocks noChangeShapeType="1"/>
          </p:cNvSpPr>
          <p:nvPr/>
        </p:nvSpPr>
        <p:spPr bwMode="auto">
          <a:xfrm>
            <a:off x="2263775" y="4040188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Line 58"/>
          <p:cNvSpPr>
            <a:spLocks noChangeShapeType="1"/>
          </p:cNvSpPr>
          <p:nvPr/>
        </p:nvSpPr>
        <p:spPr bwMode="auto">
          <a:xfrm>
            <a:off x="2263775" y="4184650"/>
            <a:ext cx="809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8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81925" cy="1549400"/>
          </a:xfrm>
        </p:spPr>
        <p:txBody>
          <a:bodyPr/>
          <a:lstStyle/>
          <a:p>
            <a:r>
              <a:rPr lang="en-US" sz="3200" b="0"/>
              <a:t>… and the refractive index</a:t>
            </a:r>
            <a:br>
              <a:rPr lang="en-US" sz="3200" b="0"/>
            </a:br>
            <a:r>
              <a:rPr lang="en-US" sz="3200" b="0"/>
              <a:t>depends on the wavelength</a:t>
            </a:r>
            <a:br>
              <a:rPr lang="en-US" sz="3200" b="0"/>
            </a:br>
            <a:r>
              <a:rPr lang="en-US" sz="3200" b="0"/>
              <a:t>(“dispersion”)</a:t>
            </a:r>
            <a:endParaRPr lang="en-US" sz="3200"/>
          </a:p>
        </p:txBody>
      </p:sp>
      <p:pic>
        <p:nvPicPr>
          <p:cNvPr id="38944" name="Picture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5" y="1846263"/>
            <a:ext cx="5738813" cy="4805362"/>
          </a:xfrm>
          <a:prstGeom prst="rect">
            <a:avLst/>
          </a:prstGeom>
          <a:noFill/>
        </p:spPr>
      </p:pic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967663" y="3549650"/>
            <a:ext cx="8429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halkboard" charset="0"/>
              </a:rPr>
              <a:t>Glass</a:t>
            </a:r>
          </a:p>
          <a:p>
            <a:pPr algn="ctr"/>
            <a:r>
              <a:rPr lang="en-US" sz="2000">
                <a:latin typeface="Chalkboard" charset="0"/>
              </a:rPr>
              <a:t>types</a:t>
            </a:r>
            <a:endParaRPr lang="en-US" sz="2000" i="1">
              <a:latin typeface="Helvetica Neue" charset="0"/>
            </a:endParaRP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 flipV="1">
            <a:off x="7196138" y="2514600"/>
            <a:ext cx="763587" cy="1100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 flipH="1" flipV="1">
            <a:off x="7145338" y="3487738"/>
            <a:ext cx="814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7119938" y="3875088"/>
            <a:ext cx="855662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7119938" y="4008438"/>
            <a:ext cx="874712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 flipH="1">
            <a:off x="7119938" y="4135438"/>
            <a:ext cx="890587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 flipH="1">
            <a:off x="7135813" y="4260850"/>
            <a:ext cx="874712" cy="1162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261938"/>
            <a:ext cx="7772400" cy="1143000"/>
          </a:xfrm>
        </p:spPr>
        <p:txBody>
          <a:bodyPr/>
          <a:lstStyle/>
          <a:p>
            <a:r>
              <a:rPr lang="en-US">
                <a:sym typeface="Symbol" pitchFamily="18" charset="2"/>
              </a:rPr>
              <a:t> </a:t>
            </a:r>
            <a:r>
              <a:rPr lang="en-US"/>
              <a:t>Chromatic aberration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938" y="1873250"/>
            <a:ext cx="7772400" cy="1125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Different colors get focused to different planes</a:t>
            </a:r>
          </a:p>
          <a:p>
            <a:pPr>
              <a:lnSpc>
                <a:spcPct val="90000"/>
              </a:lnSpc>
            </a:pPr>
            <a:r>
              <a:rPr lang="en-US"/>
              <a:t>Not good…</a:t>
            </a:r>
          </a:p>
        </p:txBody>
      </p:sp>
      <p:sp>
        <p:nvSpPr>
          <p:cNvPr id="55302" name="Freeform 6"/>
          <p:cNvSpPr>
            <a:spLocks/>
          </p:cNvSpPr>
          <p:nvPr/>
        </p:nvSpPr>
        <p:spPr bwMode="auto">
          <a:xfrm flipH="1">
            <a:off x="4052888" y="3810000"/>
            <a:ext cx="382587" cy="141763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Freeform 8"/>
          <p:cNvSpPr>
            <a:spLocks/>
          </p:cNvSpPr>
          <p:nvPr/>
        </p:nvSpPr>
        <p:spPr bwMode="auto">
          <a:xfrm flipH="1">
            <a:off x="2103438" y="3865563"/>
            <a:ext cx="4149725" cy="1306512"/>
          </a:xfrm>
          <a:custGeom>
            <a:avLst/>
            <a:gdLst/>
            <a:ahLst/>
            <a:cxnLst>
              <a:cxn ang="0">
                <a:pos x="2614" y="960"/>
              </a:cxn>
              <a:cxn ang="0">
                <a:pos x="1262" y="957"/>
              </a:cxn>
              <a:cxn ang="0">
                <a:pos x="0" y="475"/>
              </a:cxn>
              <a:cxn ang="0">
                <a:pos x="1256" y="2"/>
              </a:cxn>
              <a:cxn ang="0">
                <a:pos x="2592" y="0"/>
              </a:cxn>
            </a:cxnLst>
            <a:rect l="0" t="0" r="r" b="b"/>
            <a:pathLst>
              <a:path w="2614" h="960">
                <a:moveTo>
                  <a:pt x="2614" y="960"/>
                </a:moveTo>
                <a:lnTo>
                  <a:pt x="1262" y="957"/>
                </a:lnTo>
                <a:lnTo>
                  <a:pt x="0" y="475"/>
                </a:lnTo>
                <a:lnTo>
                  <a:pt x="1256" y="2"/>
                </a:lnTo>
                <a:lnTo>
                  <a:pt x="2592" y="0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2065338" y="4511675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9" name="Freeform 13"/>
          <p:cNvSpPr>
            <a:spLocks/>
          </p:cNvSpPr>
          <p:nvPr/>
        </p:nvSpPr>
        <p:spPr bwMode="auto">
          <a:xfrm>
            <a:off x="2103438" y="3865563"/>
            <a:ext cx="4508500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2840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2840" h="823">
                <a:moveTo>
                  <a:pt x="0" y="823"/>
                </a:moveTo>
                <a:lnTo>
                  <a:pt x="1352" y="820"/>
                </a:lnTo>
                <a:lnTo>
                  <a:pt x="2840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Freeform 12"/>
          <p:cNvSpPr>
            <a:spLocks/>
          </p:cNvSpPr>
          <p:nvPr/>
        </p:nvSpPr>
        <p:spPr bwMode="auto">
          <a:xfrm>
            <a:off x="2103438" y="3865563"/>
            <a:ext cx="4830762" cy="1306512"/>
          </a:xfrm>
          <a:custGeom>
            <a:avLst/>
            <a:gdLst/>
            <a:ahLst/>
            <a:cxnLst>
              <a:cxn ang="0">
                <a:pos x="0" y="823"/>
              </a:cxn>
              <a:cxn ang="0">
                <a:pos x="1352" y="820"/>
              </a:cxn>
              <a:cxn ang="0">
                <a:pos x="3043" y="408"/>
              </a:cxn>
              <a:cxn ang="0">
                <a:pos x="1358" y="2"/>
              </a:cxn>
              <a:cxn ang="0">
                <a:pos x="22" y="0"/>
              </a:cxn>
            </a:cxnLst>
            <a:rect l="0" t="0" r="r" b="b"/>
            <a:pathLst>
              <a:path w="3043" h="823">
                <a:moveTo>
                  <a:pt x="0" y="823"/>
                </a:moveTo>
                <a:lnTo>
                  <a:pt x="1352" y="820"/>
                </a:lnTo>
                <a:lnTo>
                  <a:pt x="3043" y="408"/>
                </a:lnTo>
                <a:lnTo>
                  <a:pt x="1358" y="2"/>
                </a:lnTo>
                <a:lnTo>
                  <a:pt x="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Dispersion vs. refractive index</a:t>
            </a:r>
            <a:br>
              <a:rPr lang="en-US"/>
            </a:br>
            <a:r>
              <a:rPr lang="en-US"/>
              <a:t>of different glass types</a:t>
            </a:r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762000" y="1295400"/>
            <a:ext cx="7772400" cy="5064125"/>
            <a:chOff x="2304" y="2352"/>
            <a:chExt cx="8868" cy="5778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4" y="2352"/>
              <a:ext cx="8868" cy="5778"/>
            </a:xfrm>
            <a:prstGeom prst="rect">
              <a:avLst/>
            </a:prstGeom>
            <a:noFill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88" y="2424"/>
              <a:ext cx="3744" cy="1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72" y="6344"/>
              <a:ext cx="1392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40" y="5904"/>
              <a:ext cx="1608" cy="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896"/>
              <a:ext cx="2128" cy="1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6912"/>
              <a:ext cx="96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36" y="7216"/>
              <a:ext cx="1008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96" y="7200"/>
              <a:ext cx="928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552" y="7216"/>
              <a:ext cx="1128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880" y="2520"/>
              <a:ext cx="15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2438400" y="6248400"/>
            <a:ext cx="3144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Geneva" charset="0"/>
              </a:rPr>
              <a:t>Abbe dispersion number</a:t>
            </a:r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7721600" y="838200"/>
            <a:ext cx="14224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Refractive</a:t>
            </a:r>
          </a:p>
          <a:p>
            <a:pPr algn="ctr"/>
            <a:r>
              <a:rPr lang="en-US" sz="2000">
                <a:solidFill>
                  <a:schemeClr val="tx2"/>
                </a:solidFill>
                <a:latin typeface="Geneva" charset="0"/>
              </a:rPr>
              <a:t>index</a:t>
            </a:r>
          </a:p>
        </p:txBody>
      </p: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6019800" y="6248400"/>
            <a:ext cx="2243138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Geneva" charset="0"/>
              </a:rPr>
              <a:t>(Higher dispersion</a:t>
            </a:r>
            <a:r>
              <a:rPr lang="en-US" sz="1600">
                <a:solidFill>
                  <a:schemeClr val="tx2"/>
                </a:solidFill>
                <a:latin typeface="Geneva" charset="0"/>
                <a:sym typeface="Symbol" pitchFamily="18" charset="2"/>
              </a:rPr>
              <a:t>)</a:t>
            </a:r>
            <a:endParaRPr lang="en-US" sz="1600">
              <a:solidFill>
                <a:schemeClr val="tx2"/>
              </a:solidFill>
              <a:latin typeface="Geneva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Achromatic Lenses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400" y="1287463"/>
            <a:ext cx="77724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Use a weak negative flint glass element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to compensate the dispersion of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positive crown glass element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2917825"/>
            <a:ext cx="4960938" cy="3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1" name="Group 21"/>
          <p:cNvGrpSpPr>
            <a:grpSpLocks/>
          </p:cNvGrpSpPr>
          <p:nvPr/>
        </p:nvGrpSpPr>
        <p:grpSpPr bwMode="auto">
          <a:xfrm>
            <a:off x="2667000" y="2133600"/>
            <a:ext cx="5257800" cy="3657600"/>
            <a:chOff x="1680" y="1344"/>
            <a:chExt cx="3312" cy="230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5" name="Rectangle 15"/>
            <p:cNvSpPr>
              <a:spLocks noChangeArrowheads="1"/>
            </p:cNvSpPr>
            <p:nvPr/>
          </p:nvSpPr>
          <p:spPr bwMode="auto">
            <a:xfrm>
              <a:off x="2880" y="2928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Achromat (2 glass types)</a:t>
              </a:r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 flipH="1" flipV="1">
              <a:off x="2880" y="2304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40" name="Group 20"/>
          <p:cNvGrpSpPr>
            <a:grpSpLocks/>
          </p:cNvGrpSpPr>
          <p:nvPr/>
        </p:nvGrpSpPr>
        <p:grpSpPr bwMode="auto">
          <a:xfrm>
            <a:off x="2667000" y="2133600"/>
            <a:ext cx="6172200" cy="3657600"/>
            <a:chOff x="1680" y="1344"/>
            <a:chExt cx="3888" cy="2304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0" y="1344"/>
              <a:ext cx="2304" cy="2304"/>
            </a:xfrm>
            <a:prstGeom prst="rect">
              <a:avLst/>
            </a:prstGeom>
            <a:noFill/>
          </p:spPr>
        </p:pic>
        <p:sp>
          <p:nvSpPr>
            <p:cNvPr id="5136" name="Rectangle 16"/>
            <p:cNvSpPr>
              <a:spLocks noChangeArrowheads="1"/>
            </p:cNvSpPr>
            <p:nvPr/>
          </p:nvSpPr>
          <p:spPr bwMode="auto">
            <a:xfrm>
              <a:off x="3456" y="2496"/>
              <a:ext cx="21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Apochromat (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  <a:sym typeface="Symbol" pitchFamily="18" charset="2"/>
                </a:rPr>
                <a:t></a:t>
              </a: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3 glass types)</a:t>
              </a:r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 flipH="1" flipV="1">
              <a:off x="3600" y="2160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Achromats and Apochromats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2133600"/>
            <a:ext cx="3657600" cy="3657600"/>
          </a:xfrm>
          <a:prstGeom prst="rect">
            <a:avLst/>
          </a:prstGeom>
          <a:noFill/>
        </p:spPr>
      </p:pic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6781800" y="3124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Wavelength</a:t>
            </a: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362200" y="3284538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2438400" y="1524000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1295400" y="1600200"/>
            <a:ext cx="121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Geneva" charset="0"/>
              </a:rPr>
              <a:t>Focal</a:t>
            </a:r>
            <a:br>
              <a:rPr lang="en-US" sz="1800" b="1">
                <a:solidFill>
                  <a:schemeClr val="tx2"/>
                </a:solidFill>
                <a:latin typeface="Geneva" charset="0"/>
              </a:rPr>
            </a:br>
            <a:r>
              <a:rPr lang="en-US" sz="1800" b="1">
                <a:solidFill>
                  <a:schemeClr val="tx2"/>
                </a:solidFill>
                <a:latin typeface="Geneva" charset="0"/>
              </a:rPr>
              <a:t>length</a:t>
            </a:r>
            <a:br>
              <a:rPr lang="en-US" sz="1800" b="1">
                <a:solidFill>
                  <a:schemeClr val="tx2"/>
                </a:solidFill>
                <a:latin typeface="Geneva" charset="0"/>
              </a:rPr>
            </a:br>
            <a:r>
              <a:rPr lang="en-US" sz="1800" b="1">
                <a:solidFill>
                  <a:schemeClr val="tx2"/>
                </a:solidFill>
                <a:latin typeface="Geneva" charset="0"/>
              </a:rPr>
              <a:t>error</a:t>
            </a:r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3124200" y="5791200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Simple lens</a:t>
            </a:r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 flipH="1" flipV="1">
            <a:off x="3048000" y="53340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810000" cy="3759200"/>
          </a:xfrm>
          <a:prstGeom prst="rect">
            <a:avLst/>
          </a:prstGeom>
          <a:noFill/>
        </p:spPr>
      </p:pic>
      <p:grpSp>
        <p:nvGrpSpPr>
          <p:cNvPr id="90115" name="Group 3"/>
          <p:cNvGrpSpPr>
            <a:grpSpLocks/>
          </p:cNvGrpSpPr>
          <p:nvPr/>
        </p:nvGrpSpPr>
        <p:grpSpPr bwMode="auto">
          <a:xfrm>
            <a:off x="3778250" y="0"/>
            <a:ext cx="5365750" cy="4495800"/>
            <a:chOff x="2380" y="0"/>
            <a:chExt cx="3380" cy="2832"/>
          </a:xfrm>
        </p:grpSpPr>
        <p:pic>
          <p:nvPicPr>
            <p:cNvPr id="90116" name="Picture 4" descr="NewtMitosis-square"/>
            <p:cNvPicPr>
              <a:picLocks noChangeAspect="1" noChangeArrowheads="1"/>
            </p:cNvPicPr>
            <p:nvPr/>
          </p:nvPicPr>
          <p:blipFill>
            <a:blip r:embed="rId4" cstate="print"/>
            <a:srcRect l="7101" t="-58" r="11143" b="58"/>
            <a:stretch>
              <a:fillRect/>
            </a:stretch>
          </p:blipFill>
          <p:spPr bwMode="auto">
            <a:xfrm rot="-5400000">
              <a:off x="2654" y="-274"/>
              <a:ext cx="2832" cy="3380"/>
            </a:xfrm>
            <a:prstGeom prst="rect">
              <a:avLst/>
            </a:prstGeom>
            <a:noFill/>
          </p:spPr>
        </p:pic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3840" y="2400"/>
              <a:ext cx="16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Times New Roman" pitchFamily="18" charset="0"/>
                </a:rPr>
                <a:t>A. Khodjakov et al.</a:t>
              </a:r>
            </a:p>
          </p:txBody>
        </p:sp>
      </p:grpSp>
      <p:pic>
        <p:nvPicPr>
          <p:cNvPr id="90118" name="Picture 6" descr="fig1_0621"/>
          <p:cNvPicPr>
            <a:picLocks noChangeAspect="1" noChangeArrowheads="1"/>
          </p:cNvPicPr>
          <p:nvPr/>
        </p:nvPicPr>
        <p:blipFill>
          <a:blip r:embed="rId5" cstate="print"/>
          <a:srcRect t="4999" b="45009"/>
          <a:stretch>
            <a:fillRect/>
          </a:stretch>
        </p:blipFill>
        <p:spPr bwMode="auto">
          <a:xfrm>
            <a:off x="0" y="3524250"/>
            <a:ext cx="5334000" cy="3333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4" name="Group 28"/>
          <p:cNvGrpSpPr>
            <a:grpSpLocks/>
          </p:cNvGrpSpPr>
          <p:nvPr/>
        </p:nvGrpSpPr>
        <p:grpSpPr bwMode="auto">
          <a:xfrm>
            <a:off x="828675" y="152400"/>
            <a:ext cx="7781925" cy="3835400"/>
            <a:chOff x="970" y="565"/>
            <a:chExt cx="4038" cy="1990"/>
          </a:xfrm>
        </p:grpSpPr>
        <p:pic>
          <p:nvPicPr>
            <p:cNvPr id="29715" name="Picture 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1" y="697"/>
              <a:ext cx="2984" cy="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970" y="565"/>
              <a:ext cx="4038" cy="40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6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7772400" cy="711200"/>
          </a:xfrm>
        </p:spPr>
        <p:txBody>
          <a:bodyPr/>
          <a:lstStyle/>
          <a:p>
            <a:r>
              <a:rPr lang="en-US" sz="3200"/>
              <a:t>Correction  classes of objectives</a:t>
            </a: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487488" y="-11113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2039938" y="3925888"/>
            <a:ext cx="127952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(cheap)</a:t>
            </a:r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3648075" y="3949700"/>
            <a:ext cx="1947863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Fluor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“semi-apo”</a:t>
            </a:r>
            <a:br>
              <a:rPr lang="en-US" sz="1800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(good correction, high UV transmission)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5646738" y="3902075"/>
            <a:ext cx="1947862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Apochromat</a:t>
            </a:r>
            <a:br>
              <a:rPr lang="en-US" sz="1800" b="1">
                <a:solidFill>
                  <a:schemeClr val="tx2"/>
                </a:solidFill>
                <a:latin typeface="Chalkboard" charset="0"/>
              </a:rPr>
            </a:br>
            <a:r>
              <a:rPr lang="en-US" sz="1800">
                <a:solidFill>
                  <a:schemeClr val="tx2"/>
                </a:solidFill>
                <a:latin typeface="Chalkboard" charset="0"/>
              </a:rPr>
              <a:t>(best correction)</a:t>
            </a: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1235075" y="5664200"/>
            <a:ext cx="741838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for other (i.e. monochromatic) aberrations</a:t>
            </a:r>
            <a:br>
              <a:rPr lang="en-US" sz="2000" b="1">
                <a:solidFill>
                  <a:schemeClr val="tx2"/>
                </a:solidFill>
                <a:latin typeface="Chalkboard" charset="0"/>
              </a:rPr>
            </a:br>
            <a:r>
              <a:rPr lang="en-US" sz="2000" b="1">
                <a:solidFill>
                  <a:schemeClr val="tx2"/>
                </a:solidFill>
                <a:latin typeface="Chalkboard" charset="0"/>
              </a:rPr>
              <a:t>also improves in the same order </a:t>
            </a:r>
            <a:endParaRPr lang="en-US" sz="20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5335588" y="6175375"/>
            <a:ext cx="1084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663" y="152400"/>
            <a:ext cx="4637087" cy="1143000"/>
          </a:xfrm>
        </p:spPr>
        <p:txBody>
          <a:bodyPr/>
          <a:lstStyle/>
          <a:p>
            <a:r>
              <a:rPr lang="en-US"/>
              <a:t>Curvature of Field</a:t>
            </a:r>
          </a:p>
        </p:txBody>
      </p:sp>
      <p:grpSp>
        <p:nvGrpSpPr>
          <p:cNvPr id="6213" name="Group 69"/>
          <p:cNvGrpSpPr>
            <a:grpSpLocks/>
          </p:cNvGrpSpPr>
          <p:nvPr/>
        </p:nvGrpSpPr>
        <p:grpSpPr bwMode="auto">
          <a:xfrm>
            <a:off x="6873875" y="1524000"/>
            <a:ext cx="1917700" cy="3886200"/>
            <a:chOff x="4330" y="960"/>
            <a:chExt cx="1208" cy="2448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30" y="2208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0" y="960"/>
              <a:ext cx="1208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2073275" y="4270375"/>
            <a:ext cx="1363663" cy="695325"/>
            <a:chOff x="1285" y="2990"/>
            <a:chExt cx="1223" cy="624"/>
          </a:xfrm>
        </p:grpSpPr>
        <p:sp>
          <p:nvSpPr>
            <p:cNvPr id="6152" name="Arc 8"/>
            <p:cNvSpPr>
              <a:spLocks/>
            </p:cNvSpPr>
            <p:nvPr/>
          </p:nvSpPr>
          <p:spPr bwMode="auto">
            <a:xfrm rot="-4500000">
              <a:off x="1615" y="2720"/>
              <a:ext cx="624" cy="11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0293"/>
                <a:gd name="T2" fmla="*/ 10821 w 21600"/>
                <a:gd name="T3" fmla="*/ 40293 h 40293"/>
                <a:gd name="T4" fmla="*/ 0 w 21600"/>
                <a:gd name="T5" fmla="*/ 21600 h 40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029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</a:path>
                <a:path w="21600" h="4029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9308"/>
                    <a:pt x="17492" y="36432"/>
                    <a:pt x="10821" y="4029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1285" y="3450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6" name="Group 22"/>
          <p:cNvGrpSpPr>
            <a:grpSpLocks/>
          </p:cNvGrpSpPr>
          <p:nvPr/>
        </p:nvGrpSpPr>
        <p:grpSpPr bwMode="auto">
          <a:xfrm flipV="1">
            <a:off x="1774825" y="2290763"/>
            <a:ext cx="2590800" cy="1343025"/>
            <a:chOff x="4524" y="1486"/>
            <a:chExt cx="1009" cy="523"/>
          </a:xfrm>
        </p:grpSpPr>
        <p:sp>
          <p:nvSpPr>
            <p:cNvPr id="6159" name="Arc 15"/>
            <p:cNvSpPr>
              <a:spLocks/>
            </p:cNvSpPr>
            <p:nvPr/>
          </p:nvSpPr>
          <p:spPr bwMode="auto">
            <a:xfrm rot="-4500000">
              <a:off x="4767" y="1243"/>
              <a:ext cx="523" cy="1009"/>
            </a:xfrm>
            <a:custGeom>
              <a:avLst/>
              <a:gdLst>
                <a:gd name="G0" fmla="+- 0 0 0"/>
                <a:gd name="G1" fmla="+- 16625 0 0"/>
                <a:gd name="G2" fmla="+- 21600 0 0"/>
                <a:gd name="T0" fmla="*/ 13789 w 20755"/>
                <a:gd name="T1" fmla="*/ 0 h 16625"/>
                <a:gd name="T2" fmla="*/ 20755 w 20755"/>
                <a:gd name="T3" fmla="*/ 10645 h 16625"/>
                <a:gd name="T4" fmla="*/ 0 w 20755"/>
                <a:gd name="T5" fmla="*/ 16625 h 16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55" h="16625" fill="none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</a:path>
                <a:path w="20755" h="16625" stroke="0" extrusionOk="0">
                  <a:moveTo>
                    <a:pt x="13789" y="-1"/>
                  </a:moveTo>
                  <a:cubicBezTo>
                    <a:pt x="17127" y="2768"/>
                    <a:pt x="19554" y="6477"/>
                    <a:pt x="20755" y="10644"/>
                  </a:cubicBezTo>
                  <a:lnTo>
                    <a:pt x="0" y="166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>
              <a:off x="4562" y="1570"/>
              <a:ext cx="6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Line 19"/>
            <p:cNvSpPr>
              <a:spLocks noChangeShapeType="1"/>
            </p:cNvSpPr>
            <p:nvPr/>
          </p:nvSpPr>
          <p:spPr bwMode="auto">
            <a:xfrm flipV="1">
              <a:off x="456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Line 20"/>
            <p:cNvSpPr>
              <a:spLocks noChangeShapeType="1"/>
            </p:cNvSpPr>
            <p:nvPr/>
          </p:nvSpPr>
          <p:spPr bwMode="auto">
            <a:xfrm flipV="1">
              <a:off x="5231" y="1535"/>
              <a:ext cx="0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Rectangle 23"/>
          <p:cNvSpPr>
            <a:spLocks noChangeArrowheads="1"/>
          </p:cNvSpPr>
          <p:nvPr/>
        </p:nvSpPr>
        <p:spPr bwMode="auto">
          <a:xfrm flipV="1">
            <a:off x="2106613" y="1755775"/>
            <a:ext cx="13081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2447925" y="5283200"/>
            <a:ext cx="658813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 flipV="1">
            <a:off x="2759075" y="1603375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3" name="Freeform 29"/>
          <p:cNvSpPr>
            <a:spLocks/>
          </p:cNvSpPr>
          <p:nvPr/>
        </p:nvSpPr>
        <p:spPr bwMode="auto">
          <a:xfrm>
            <a:off x="2454275" y="1831975"/>
            <a:ext cx="609600" cy="3429000"/>
          </a:xfrm>
          <a:custGeom>
            <a:avLst/>
            <a:gdLst/>
            <a:ahLst/>
            <a:cxnLst>
              <a:cxn ang="0">
                <a:pos x="192" y="2160"/>
              </a:cxn>
              <a:cxn ang="0">
                <a:pos x="0" y="1728"/>
              </a:cxn>
              <a:cxn ang="0">
                <a:pos x="0" y="1104"/>
              </a:cxn>
              <a:cxn ang="0">
                <a:pos x="192" y="0"/>
              </a:cxn>
              <a:cxn ang="0">
                <a:pos x="384" y="1104"/>
              </a:cxn>
              <a:cxn ang="0">
                <a:pos x="384" y="1728"/>
              </a:cxn>
              <a:cxn ang="0">
                <a:pos x="192" y="2160"/>
              </a:cxn>
            </a:cxnLst>
            <a:rect l="0" t="0" r="r" b="b"/>
            <a:pathLst>
              <a:path w="384" h="2160">
                <a:moveTo>
                  <a:pt x="192" y="2160"/>
                </a:moveTo>
                <a:lnTo>
                  <a:pt x="0" y="1728"/>
                </a:lnTo>
                <a:lnTo>
                  <a:pt x="0" y="1104"/>
                </a:lnTo>
                <a:lnTo>
                  <a:pt x="192" y="0"/>
                </a:lnTo>
                <a:lnTo>
                  <a:pt x="384" y="1104"/>
                </a:lnTo>
                <a:lnTo>
                  <a:pt x="384" y="1728"/>
                </a:lnTo>
                <a:lnTo>
                  <a:pt x="192" y="216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09" name="Group 65"/>
          <p:cNvGrpSpPr>
            <a:grpSpLocks/>
          </p:cNvGrpSpPr>
          <p:nvPr/>
        </p:nvGrpSpPr>
        <p:grpSpPr bwMode="auto">
          <a:xfrm>
            <a:off x="2190750" y="1984375"/>
            <a:ext cx="1133475" cy="3276600"/>
            <a:chOff x="1380" y="1250"/>
            <a:chExt cx="714" cy="2064"/>
          </a:xfrm>
        </p:grpSpPr>
        <p:sp>
          <p:nvSpPr>
            <p:cNvPr id="6174" name="Freeform 30"/>
            <p:cNvSpPr>
              <a:spLocks/>
            </p:cNvSpPr>
            <p:nvPr/>
          </p:nvSpPr>
          <p:spPr bwMode="auto">
            <a:xfrm>
              <a:off x="1380" y="1255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Freeform 31"/>
            <p:cNvSpPr>
              <a:spLocks/>
            </p:cNvSpPr>
            <p:nvPr/>
          </p:nvSpPr>
          <p:spPr bwMode="auto">
            <a:xfrm flipH="1">
              <a:off x="1400" y="1250"/>
              <a:ext cx="694" cy="2059"/>
            </a:xfrm>
            <a:custGeom>
              <a:avLst/>
              <a:gdLst/>
              <a:ahLst/>
              <a:cxnLst>
                <a:cxn ang="0">
                  <a:pos x="502" y="2059"/>
                </a:cxn>
                <a:cxn ang="0">
                  <a:pos x="310" y="1627"/>
                </a:cxn>
                <a:cxn ang="0">
                  <a:pos x="105" y="990"/>
                </a:cxn>
                <a:cxn ang="0">
                  <a:pos x="0" y="0"/>
                </a:cxn>
                <a:cxn ang="0">
                  <a:pos x="490" y="985"/>
                </a:cxn>
                <a:cxn ang="0">
                  <a:pos x="694" y="1627"/>
                </a:cxn>
                <a:cxn ang="0">
                  <a:pos x="502" y="2059"/>
                </a:cxn>
              </a:cxnLst>
              <a:rect l="0" t="0" r="r" b="b"/>
              <a:pathLst>
                <a:path w="694" h="2059">
                  <a:moveTo>
                    <a:pt x="502" y="2059"/>
                  </a:moveTo>
                  <a:lnTo>
                    <a:pt x="310" y="1627"/>
                  </a:lnTo>
                  <a:lnTo>
                    <a:pt x="105" y="990"/>
                  </a:lnTo>
                  <a:lnTo>
                    <a:pt x="0" y="0"/>
                  </a:lnTo>
                  <a:lnTo>
                    <a:pt x="490" y="985"/>
                  </a:lnTo>
                  <a:lnTo>
                    <a:pt x="694" y="1627"/>
                  </a:lnTo>
                  <a:lnTo>
                    <a:pt x="502" y="2059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7" name="Rectangle 53"/>
          <p:cNvSpPr>
            <a:spLocks noChangeArrowheads="1"/>
          </p:cNvSpPr>
          <p:nvPr/>
        </p:nvSpPr>
        <p:spPr bwMode="auto">
          <a:xfrm>
            <a:off x="182563" y="1692275"/>
            <a:ext cx="180498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1800" b="1">
                <a:solidFill>
                  <a:schemeClr val="tx2"/>
                </a:solidFill>
                <a:latin typeface="Chalkboard" charset="0"/>
              </a:rPr>
              <a:t>Focal plane</a:t>
            </a:r>
          </a:p>
        </p:txBody>
      </p:sp>
      <p:grpSp>
        <p:nvGrpSpPr>
          <p:cNvPr id="6210" name="Group 66"/>
          <p:cNvGrpSpPr>
            <a:grpSpLocks/>
          </p:cNvGrpSpPr>
          <p:nvPr/>
        </p:nvGrpSpPr>
        <p:grpSpPr bwMode="auto">
          <a:xfrm>
            <a:off x="184150" y="1574800"/>
            <a:ext cx="3219450" cy="1295400"/>
            <a:chOff x="116" y="992"/>
            <a:chExt cx="2028" cy="816"/>
          </a:xfrm>
        </p:grpSpPr>
        <p:sp>
          <p:nvSpPr>
            <p:cNvPr id="6191" name="Arc 47"/>
            <p:cNvSpPr>
              <a:spLocks/>
            </p:cNvSpPr>
            <p:nvPr/>
          </p:nvSpPr>
          <p:spPr bwMode="auto">
            <a:xfrm rot="8060552" flipH="1" flipV="1">
              <a:off x="1328" y="992"/>
              <a:ext cx="816" cy="8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Rectangle 56"/>
            <p:cNvSpPr>
              <a:spLocks noChangeArrowheads="1"/>
            </p:cNvSpPr>
            <p:nvPr/>
          </p:nvSpPr>
          <p:spPr bwMode="auto">
            <a:xfrm>
              <a:off x="116" y="1156"/>
              <a:ext cx="113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plane</a:t>
              </a:r>
              <a:br>
                <a:rPr lang="en-US" sz="1800" b="1">
                  <a:solidFill>
                    <a:schemeClr val="tx2"/>
                  </a:solidFill>
                  <a:latin typeface="Chalkboard" charset="0"/>
                </a:rPr>
              </a:br>
              <a:r>
                <a:rPr lang="en-US" sz="1800" b="1">
                  <a:solidFill>
                    <a:schemeClr val="tx2"/>
                  </a:solidFill>
                  <a:latin typeface="Chalkboard" charset="0"/>
                </a:rPr>
                <a:t>Focal surface</a:t>
              </a:r>
            </a:p>
          </p:txBody>
        </p:sp>
        <p:sp>
          <p:nvSpPr>
            <p:cNvPr id="6201" name="Line 57"/>
            <p:cNvSpPr>
              <a:spLocks noChangeShapeType="1"/>
            </p:cNvSpPr>
            <p:nvPr/>
          </p:nvSpPr>
          <p:spPr bwMode="auto">
            <a:xfrm>
              <a:off x="280" y="1180"/>
              <a:ext cx="8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02" name="Rectangle 58"/>
          <p:cNvSpPr>
            <a:spLocks noChangeArrowheads="1"/>
          </p:cNvSpPr>
          <p:nvPr/>
        </p:nvSpPr>
        <p:spPr bwMode="auto">
          <a:xfrm>
            <a:off x="1373188" y="5099050"/>
            <a:ext cx="882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grpSp>
        <p:nvGrpSpPr>
          <p:cNvPr id="6212" name="Group 68"/>
          <p:cNvGrpSpPr>
            <a:grpSpLocks/>
          </p:cNvGrpSpPr>
          <p:nvPr/>
        </p:nvGrpSpPr>
        <p:grpSpPr bwMode="auto">
          <a:xfrm>
            <a:off x="3802063" y="1609725"/>
            <a:ext cx="3222625" cy="4373563"/>
            <a:chOff x="2395" y="1014"/>
            <a:chExt cx="2030" cy="2755"/>
          </a:xfrm>
        </p:grpSpPr>
        <p:grpSp>
          <p:nvGrpSpPr>
            <p:cNvPr id="6179" name="Group 35"/>
            <p:cNvGrpSpPr>
              <a:grpSpLocks/>
            </p:cNvGrpSpPr>
            <p:nvPr/>
          </p:nvGrpSpPr>
          <p:grpSpPr bwMode="auto">
            <a:xfrm flipV="1">
              <a:off x="2793" y="1447"/>
              <a:ext cx="1632" cy="846"/>
              <a:chOff x="4524" y="1486"/>
              <a:chExt cx="1009" cy="523"/>
            </a:xfrm>
          </p:grpSpPr>
          <p:sp>
            <p:nvSpPr>
              <p:cNvPr id="6180" name="Arc 36"/>
              <p:cNvSpPr>
                <a:spLocks/>
              </p:cNvSpPr>
              <p:nvPr/>
            </p:nvSpPr>
            <p:spPr bwMode="auto">
              <a:xfrm rot="-4500000">
                <a:off x="4767" y="1243"/>
                <a:ext cx="523" cy="1009"/>
              </a:xfrm>
              <a:custGeom>
                <a:avLst/>
                <a:gdLst>
                  <a:gd name="G0" fmla="+- 0 0 0"/>
                  <a:gd name="G1" fmla="+- 16625 0 0"/>
                  <a:gd name="G2" fmla="+- 21600 0 0"/>
                  <a:gd name="T0" fmla="*/ 13789 w 20755"/>
                  <a:gd name="T1" fmla="*/ 0 h 16625"/>
                  <a:gd name="T2" fmla="*/ 20755 w 20755"/>
                  <a:gd name="T3" fmla="*/ 10645 h 16625"/>
                  <a:gd name="T4" fmla="*/ 0 w 20755"/>
                  <a:gd name="T5" fmla="*/ 16625 h 16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755" h="16625" fill="none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</a:path>
                  <a:path w="20755" h="16625" stroke="0" extrusionOk="0">
                    <a:moveTo>
                      <a:pt x="13789" y="-1"/>
                    </a:moveTo>
                    <a:cubicBezTo>
                      <a:pt x="17127" y="2768"/>
                      <a:pt x="19554" y="6477"/>
                      <a:pt x="20755" y="10644"/>
                    </a:cubicBezTo>
                    <a:lnTo>
                      <a:pt x="0" y="16625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1" name="Line 37"/>
              <p:cNvSpPr>
                <a:spLocks noChangeShapeType="1"/>
              </p:cNvSpPr>
              <p:nvPr/>
            </p:nvSpPr>
            <p:spPr bwMode="auto">
              <a:xfrm>
                <a:off x="4562" y="1570"/>
                <a:ext cx="6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2" name="Line 38"/>
              <p:cNvSpPr>
                <a:spLocks noChangeShapeType="1"/>
              </p:cNvSpPr>
              <p:nvPr/>
            </p:nvSpPr>
            <p:spPr bwMode="auto">
              <a:xfrm flipV="1">
                <a:off x="456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3" name="Line 39"/>
              <p:cNvSpPr>
                <a:spLocks noChangeShapeType="1"/>
              </p:cNvSpPr>
              <p:nvPr/>
            </p:nvSpPr>
            <p:spPr bwMode="auto">
              <a:xfrm flipV="1">
                <a:off x="5231" y="1535"/>
                <a:ext cx="0" cy="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11" name="Group 67"/>
            <p:cNvGrpSpPr>
              <a:grpSpLocks/>
            </p:cNvGrpSpPr>
            <p:nvPr/>
          </p:nvGrpSpPr>
          <p:grpSpPr bwMode="auto">
            <a:xfrm>
              <a:off x="2395" y="1014"/>
              <a:ext cx="1445" cy="2755"/>
              <a:chOff x="2395" y="1014"/>
              <a:chExt cx="1445" cy="2755"/>
            </a:xfrm>
          </p:grpSpPr>
          <p:grpSp>
            <p:nvGrpSpPr>
              <p:cNvPr id="6176" name="Group 32"/>
              <p:cNvGrpSpPr>
                <a:grpSpLocks/>
              </p:cNvGrpSpPr>
              <p:nvPr/>
            </p:nvGrpSpPr>
            <p:grpSpPr bwMode="auto">
              <a:xfrm>
                <a:off x="2981" y="2694"/>
                <a:ext cx="859" cy="438"/>
                <a:chOff x="1285" y="2990"/>
                <a:chExt cx="1223" cy="624"/>
              </a:xfrm>
            </p:grpSpPr>
            <p:sp>
              <p:nvSpPr>
                <p:cNvPr id="6177" name="Arc 33"/>
                <p:cNvSpPr>
                  <a:spLocks/>
                </p:cNvSpPr>
                <p:nvPr/>
              </p:nvSpPr>
              <p:spPr bwMode="auto">
                <a:xfrm rot="-4500000">
                  <a:off x="1615" y="2720"/>
                  <a:ext cx="624" cy="1163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40293"/>
                    <a:gd name="T2" fmla="*/ 10821 w 21600"/>
                    <a:gd name="T3" fmla="*/ 40293 h 40293"/>
                    <a:gd name="T4" fmla="*/ 0 w 21600"/>
                    <a:gd name="T5" fmla="*/ 21600 h 40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0293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</a:path>
                    <a:path w="21600" h="40293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29308"/>
                        <a:pt x="17492" y="36432"/>
                        <a:pt x="10821" y="4029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auto">
                <a:xfrm>
                  <a:off x="1285" y="3450"/>
                  <a:ext cx="12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 flipV="1">
                <a:off x="2989" y="1109"/>
                <a:ext cx="850" cy="5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5" name="Line 41"/>
              <p:cNvSpPr>
                <a:spLocks noChangeShapeType="1"/>
              </p:cNvSpPr>
              <p:nvPr/>
            </p:nvSpPr>
            <p:spPr bwMode="auto">
              <a:xfrm>
                <a:off x="3217" y="3332"/>
                <a:ext cx="415" cy="0"/>
              </a:xfrm>
              <a:prstGeom prst="line">
                <a:avLst/>
              </a:prstGeom>
              <a:noFill/>
              <a:ln w="38100">
                <a:solidFill>
                  <a:srgbClr val="408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6" name="Line 42"/>
              <p:cNvSpPr>
                <a:spLocks noChangeShapeType="1"/>
              </p:cNvSpPr>
              <p:nvPr/>
            </p:nvSpPr>
            <p:spPr bwMode="auto">
              <a:xfrm flipV="1">
                <a:off x="3413" y="1014"/>
                <a:ext cx="0" cy="2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Freeform 43"/>
              <p:cNvSpPr>
                <a:spLocks/>
              </p:cNvSpPr>
              <p:nvPr/>
            </p:nvSpPr>
            <p:spPr bwMode="auto">
              <a:xfrm>
                <a:off x="3221" y="1158"/>
                <a:ext cx="384" cy="2160"/>
              </a:xfrm>
              <a:custGeom>
                <a:avLst/>
                <a:gdLst/>
                <a:ahLst/>
                <a:cxnLst>
                  <a:cxn ang="0">
                    <a:pos x="192" y="2160"/>
                  </a:cxn>
                  <a:cxn ang="0">
                    <a:pos x="0" y="1728"/>
                  </a:cxn>
                  <a:cxn ang="0">
                    <a:pos x="0" y="1104"/>
                  </a:cxn>
                  <a:cxn ang="0">
                    <a:pos x="192" y="0"/>
                  </a:cxn>
                  <a:cxn ang="0">
                    <a:pos x="384" y="1104"/>
                  </a:cxn>
                  <a:cxn ang="0">
                    <a:pos x="384" y="1728"/>
                  </a:cxn>
                  <a:cxn ang="0">
                    <a:pos x="192" y="2160"/>
                  </a:cxn>
                </a:cxnLst>
                <a:rect l="0" t="0" r="r" b="b"/>
                <a:pathLst>
                  <a:path w="384" h="2160">
                    <a:moveTo>
                      <a:pt x="192" y="2160"/>
                    </a:moveTo>
                    <a:lnTo>
                      <a:pt x="0" y="1728"/>
                    </a:lnTo>
                    <a:lnTo>
                      <a:pt x="0" y="1104"/>
                    </a:lnTo>
                    <a:lnTo>
                      <a:pt x="192" y="0"/>
                    </a:lnTo>
                    <a:lnTo>
                      <a:pt x="384" y="1104"/>
                    </a:lnTo>
                    <a:lnTo>
                      <a:pt x="384" y="1728"/>
                    </a:lnTo>
                    <a:lnTo>
                      <a:pt x="192" y="216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Freeform 45"/>
              <p:cNvSpPr>
                <a:spLocks/>
              </p:cNvSpPr>
              <p:nvPr/>
            </p:nvSpPr>
            <p:spPr bwMode="auto">
              <a:xfrm>
                <a:off x="3075" y="1170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0" name="Freeform 46"/>
              <p:cNvSpPr>
                <a:spLocks/>
              </p:cNvSpPr>
              <p:nvPr/>
            </p:nvSpPr>
            <p:spPr bwMode="auto">
              <a:xfrm flipH="1">
                <a:off x="3048" y="1164"/>
                <a:ext cx="705" cy="2110"/>
              </a:xfrm>
              <a:custGeom>
                <a:avLst/>
                <a:gdLst/>
                <a:ahLst/>
                <a:cxnLst>
                  <a:cxn ang="0">
                    <a:pos x="185" y="2110"/>
                  </a:cxn>
                  <a:cxn ang="0">
                    <a:pos x="384" y="1711"/>
                  </a:cxn>
                  <a:cxn ang="0">
                    <a:pos x="589" y="1074"/>
                  </a:cxn>
                  <a:cxn ang="0">
                    <a:pos x="705" y="0"/>
                  </a:cxn>
                  <a:cxn ang="0">
                    <a:pos x="204" y="1069"/>
                  </a:cxn>
                  <a:cxn ang="0">
                    <a:pos x="0" y="1711"/>
                  </a:cxn>
                  <a:cxn ang="0">
                    <a:pos x="185" y="2110"/>
                  </a:cxn>
                </a:cxnLst>
                <a:rect l="0" t="0" r="r" b="b"/>
                <a:pathLst>
                  <a:path w="705" h="2110">
                    <a:moveTo>
                      <a:pt x="185" y="2110"/>
                    </a:moveTo>
                    <a:lnTo>
                      <a:pt x="384" y="1711"/>
                    </a:lnTo>
                    <a:lnTo>
                      <a:pt x="589" y="1074"/>
                    </a:lnTo>
                    <a:lnTo>
                      <a:pt x="705" y="0"/>
                    </a:lnTo>
                    <a:lnTo>
                      <a:pt x="204" y="1069"/>
                    </a:lnTo>
                    <a:lnTo>
                      <a:pt x="0" y="1711"/>
                    </a:lnTo>
                    <a:lnTo>
                      <a:pt x="185" y="211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3" name="Arc 49"/>
              <p:cNvSpPr>
                <a:spLocks/>
              </p:cNvSpPr>
              <p:nvPr/>
            </p:nvSpPr>
            <p:spPr bwMode="auto">
              <a:xfrm rot="13539448" flipH="1">
                <a:off x="3253" y="3051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3" name="Rectangle 59"/>
              <p:cNvSpPr>
                <a:spLocks noChangeArrowheads="1"/>
              </p:cNvSpPr>
              <p:nvPr/>
            </p:nvSpPr>
            <p:spPr bwMode="auto">
              <a:xfrm>
                <a:off x="2395" y="3347"/>
                <a:ext cx="603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Focal</a:t>
                </a:r>
              </a:p>
              <a:p>
                <a:pPr algn="ctr"/>
                <a:r>
                  <a:rPr lang="en-US" sz="1800">
                    <a:solidFill>
                      <a:schemeClr val="tx2"/>
                    </a:solidFill>
                    <a:latin typeface="Chalkboard" charset="0"/>
                  </a:rPr>
                  <a:t>surface</a:t>
                </a: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auto">
              <a:xfrm flipV="1">
                <a:off x="2905" y="3260"/>
                <a:ext cx="275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07" name="Rectangle 63"/>
          <p:cNvSpPr>
            <a:spLocks noChangeArrowheads="1"/>
          </p:cNvSpPr>
          <p:nvPr/>
        </p:nvSpPr>
        <p:spPr bwMode="auto">
          <a:xfrm>
            <a:off x="890588" y="4402138"/>
            <a:ext cx="11350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6208" name="Rectangle 64"/>
          <p:cNvSpPr>
            <a:spLocks noChangeArrowheads="1"/>
          </p:cNvSpPr>
          <p:nvPr/>
        </p:nvSpPr>
        <p:spPr bwMode="auto">
          <a:xfrm>
            <a:off x="479425" y="3260725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2430463" y="2486025"/>
            <a:ext cx="3910012" cy="3094038"/>
            <a:chOff x="1790" y="1826"/>
            <a:chExt cx="2134" cy="1689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0" y="1865"/>
              <a:ext cx="2134" cy="1603"/>
            </a:xfrm>
            <a:prstGeom prst="rect">
              <a:avLst/>
            </a:prstGeom>
            <a:noFill/>
          </p:spPr>
        </p:pic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2315" y="3355"/>
              <a:ext cx="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1936" y="1826"/>
              <a:ext cx="1935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/>
              <a:t>Plan objectives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008063" y="1323975"/>
            <a:ext cx="706278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Corrected for field curvature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More complex design</a:t>
            </a:r>
          </a:p>
          <a:p>
            <a:pPr marL="230188" indent="-230188">
              <a:buFontTx/>
              <a:buChar char="•"/>
              <a:tabLst>
                <a:tab pos="571500" algn="l"/>
              </a:tabLst>
            </a:pPr>
            <a:r>
              <a:rPr lang="en-US">
                <a:solidFill>
                  <a:schemeClr val="tx2"/>
                </a:solidFill>
                <a:latin typeface="Chalkboard" charset="0"/>
              </a:rPr>
              <a:t>Needed for most photomicrography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008063" y="5484813"/>
            <a:ext cx="738981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30188" indent="-230188">
              <a:buFontTx/>
              <a:buChar char="•"/>
            </a:pPr>
            <a:r>
              <a:rPr lang="en-US" b="1">
                <a:solidFill>
                  <a:schemeClr val="tx2"/>
                </a:solidFill>
                <a:latin typeface="Chalkboard" charset="0"/>
              </a:rPr>
              <a:t>Plan-Apochromats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 have the highest performance </a:t>
            </a:r>
          </a:p>
          <a:p>
            <a:pPr marL="230188" indent="-230188"/>
            <a:r>
              <a:rPr lang="en-US">
                <a:solidFill>
                  <a:schemeClr val="tx2"/>
                </a:solidFill>
                <a:latin typeface="Chalkboard" charset="0"/>
              </a:rPr>
              <a:t>	(and highest complexity and price)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85440"/>
            <a:ext cx="7772400" cy="1143000"/>
          </a:xfrm>
        </p:spPr>
        <p:txBody>
          <a:bodyPr/>
          <a:lstStyle/>
          <a:p>
            <a:r>
              <a:rPr lang="en-US" sz="3200" b="0" dirty="0" smtClean="0"/>
              <a:t>What is the Resolution Limit of an Objective?</a:t>
            </a:r>
            <a:endParaRPr lang="en-US" sz="32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614148" y="2838752"/>
            <a:ext cx="7929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i.e. what is the smallest separation between two objects you can detect?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11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11" name="Group 315"/>
          <p:cNvGrpSpPr>
            <a:grpSpLocks/>
          </p:cNvGrpSpPr>
          <p:nvPr/>
        </p:nvGrpSpPr>
        <p:grpSpPr bwMode="auto">
          <a:xfrm>
            <a:off x="2063750" y="1012825"/>
            <a:ext cx="2406650" cy="5768975"/>
            <a:chOff x="1300" y="638"/>
            <a:chExt cx="1516" cy="3634"/>
          </a:xfrm>
        </p:grpSpPr>
        <p:grpSp>
          <p:nvGrpSpPr>
            <p:cNvPr id="81019" name="Group 123"/>
            <p:cNvGrpSpPr>
              <a:grpSpLocks/>
            </p:cNvGrpSpPr>
            <p:nvPr/>
          </p:nvGrpSpPr>
          <p:grpSpPr bwMode="auto">
            <a:xfrm>
              <a:off x="1300" y="638"/>
              <a:ext cx="1005" cy="1900"/>
              <a:chOff x="1305" y="648"/>
              <a:chExt cx="1005" cy="1900"/>
            </a:xfrm>
          </p:grpSpPr>
          <p:sp>
            <p:nvSpPr>
              <p:cNvPr id="80950" name="Arc 54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8" name="Arc 5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5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1" name="Arc 55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56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57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4" name="Arc 58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59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60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7" name="Arc 61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41" name="Group 245"/>
            <p:cNvGrpSpPr>
              <a:grpSpLocks/>
            </p:cNvGrpSpPr>
            <p:nvPr/>
          </p:nvGrpSpPr>
          <p:grpSpPr bwMode="auto">
            <a:xfrm>
              <a:off x="1301" y="927"/>
              <a:ext cx="1005" cy="1900"/>
              <a:chOff x="1305" y="648"/>
              <a:chExt cx="1005" cy="1900"/>
            </a:xfrm>
          </p:grpSpPr>
          <p:sp>
            <p:nvSpPr>
              <p:cNvPr id="81142" name="Arc 246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3" name="Arc 247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4" name="Arc 248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5" name="Arc 249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6" name="Arc 250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7" name="Arc 251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8" name="Arc 252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49" name="Arc 253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0" name="Arc 254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1" name="Arc 255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52" name="Group 256"/>
            <p:cNvGrpSpPr>
              <a:grpSpLocks/>
            </p:cNvGrpSpPr>
            <p:nvPr/>
          </p:nvGrpSpPr>
          <p:grpSpPr bwMode="auto">
            <a:xfrm>
              <a:off x="1302" y="1216"/>
              <a:ext cx="1005" cy="1900"/>
              <a:chOff x="1305" y="648"/>
              <a:chExt cx="1005" cy="1900"/>
            </a:xfrm>
          </p:grpSpPr>
          <p:sp>
            <p:nvSpPr>
              <p:cNvPr id="81153" name="Arc 257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4" name="Arc 258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5" name="Arc 259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6" name="Arc 260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7" name="Arc 261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8" name="Arc 262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59" name="Arc 263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0" name="Arc 264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1" name="Arc 265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2" name="Arc 266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63" name="Group 267"/>
            <p:cNvGrpSpPr>
              <a:grpSpLocks/>
            </p:cNvGrpSpPr>
            <p:nvPr/>
          </p:nvGrpSpPr>
          <p:grpSpPr bwMode="auto">
            <a:xfrm>
              <a:off x="1303" y="1505"/>
              <a:ext cx="1005" cy="1900"/>
              <a:chOff x="1305" y="648"/>
              <a:chExt cx="1005" cy="1900"/>
            </a:xfrm>
          </p:grpSpPr>
          <p:sp>
            <p:nvSpPr>
              <p:cNvPr id="81164" name="Arc 268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5" name="Arc 269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6" name="Arc 270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7" name="Arc 271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8" name="Arc 272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69" name="Arc 273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0" name="Arc 274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1" name="Arc 275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2" name="Arc 276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3" name="Arc 277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74" name="Group 278"/>
            <p:cNvGrpSpPr>
              <a:grpSpLocks/>
            </p:cNvGrpSpPr>
            <p:nvPr/>
          </p:nvGrpSpPr>
          <p:grpSpPr bwMode="auto">
            <a:xfrm>
              <a:off x="1304" y="1794"/>
              <a:ext cx="1005" cy="1900"/>
              <a:chOff x="1305" y="648"/>
              <a:chExt cx="1005" cy="1900"/>
            </a:xfrm>
          </p:grpSpPr>
          <p:sp>
            <p:nvSpPr>
              <p:cNvPr id="81175" name="Arc 279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6" name="Arc 280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7" name="Arc 281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8" name="Arc 282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79" name="Arc 283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0" name="Arc 284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1" name="Arc 285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2" name="Arc 286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3" name="Arc 287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4" name="Arc 288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85" name="Group 289"/>
            <p:cNvGrpSpPr>
              <a:grpSpLocks/>
            </p:cNvGrpSpPr>
            <p:nvPr/>
          </p:nvGrpSpPr>
          <p:grpSpPr bwMode="auto">
            <a:xfrm>
              <a:off x="1305" y="2083"/>
              <a:ext cx="1005" cy="1900"/>
              <a:chOff x="1305" y="648"/>
              <a:chExt cx="1005" cy="1900"/>
            </a:xfrm>
          </p:grpSpPr>
          <p:sp>
            <p:nvSpPr>
              <p:cNvPr id="81186" name="Arc 290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7" name="Arc 291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8" name="Arc 292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89" name="Arc 293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0" name="Arc 294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1" name="Arc 295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2" name="Arc 296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3" name="Arc 297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4" name="Arc 298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5" name="Arc 299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196" name="Group 300"/>
            <p:cNvGrpSpPr>
              <a:grpSpLocks/>
            </p:cNvGrpSpPr>
            <p:nvPr/>
          </p:nvGrpSpPr>
          <p:grpSpPr bwMode="auto">
            <a:xfrm>
              <a:off x="1306" y="2372"/>
              <a:ext cx="1005" cy="1900"/>
              <a:chOff x="1305" y="648"/>
              <a:chExt cx="1005" cy="1900"/>
            </a:xfrm>
          </p:grpSpPr>
          <p:sp>
            <p:nvSpPr>
              <p:cNvPr id="81197" name="Arc 301"/>
              <p:cNvSpPr>
                <a:spLocks/>
              </p:cNvSpPr>
              <p:nvPr/>
            </p:nvSpPr>
            <p:spPr bwMode="auto">
              <a:xfrm>
                <a:off x="1305" y="854"/>
                <a:ext cx="799" cy="1488"/>
              </a:xfrm>
              <a:custGeom>
                <a:avLst/>
                <a:gdLst>
                  <a:gd name="G0" fmla="+- 1692 0 0"/>
                  <a:gd name="G1" fmla="+- 21600 0 0"/>
                  <a:gd name="G2" fmla="+- 21600 0 0"/>
                  <a:gd name="T0" fmla="*/ 1692 w 23292"/>
                  <a:gd name="T1" fmla="*/ 0 h 43200"/>
                  <a:gd name="T2" fmla="*/ 0 w 23292"/>
                  <a:gd name="T3" fmla="*/ 43133 h 43200"/>
                  <a:gd name="T4" fmla="*/ 1692 w 2329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92" h="43200" fill="none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</a:path>
                  <a:path w="23292" h="43200" stroke="0" extrusionOk="0">
                    <a:moveTo>
                      <a:pt x="1691" y="0"/>
                    </a:moveTo>
                    <a:cubicBezTo>
                      <a:pt x="13621" y="0"/>
                      <a:pt x="23292" y="9670"/>
                      <a:pt x="23292" y="21600"/>
                    </a:cubicBezTo>
                    <a:cubicBezTo>
                      <a:pt x="23292" y="33529"/>
                      <a:pt x="13621" y="43200"/>
                      <a:pt x="1692" y="43200"/>
                    </a:cubicBezTo>
                    <a:cubicBezTo>
                      <a:pt x="1127" y="43200"/>
                      <a:pt x="562" y="43177"/>
                      <a:pt x="-1" y="43133"/>
                    </a:cubicBezTo>
                    <a:lnTo>
                      <a:pt x="169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8" name="Arc 302"/>
              <p:cNvSpPr>
                <a:spLocks/>
              </p:cNvSpPr>
              <p:nvPr/>
            </p:nvSpPr>
            <p:spPr bwMode="auto">
              <a:xfrm>
                <a:off x="1361" y="648"/>
                <a:ext cx="949" cy="190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56 w 21656"/>
                  <a:gd name="T1" fmla="*/ 0 h 43200"/>
                  <a:gd name="T2" fmla="*/ 0 w 21656"/>
                  <a:gd name="T3" fmla="*/ 43199 h 43200"/>
                  <a:gd name="T4" fmla="*/ 56 w 2165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43200" fill="none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</a:path>
                  <a:path w="21656" h="43200" stroke="0" extrusionOk="0">
                    <a:moveTo>
                      <a:pt x="55" y="0"/>
                    </a:moveTo>
                    <a:cubicBezTo>
                      <a:pt x="11985" y="0"/>
                      <a:pt x="21656" y="9670"/>
                      <a:pt x="21656" y="21600"/>
                    </a:cubicBezTo>
                    <a:cubicBezTo>
                      <a:pt x="21656" y="33529"/>
                      <a:pt x="11985" y="43200"/>
                      <a:pt x="56" y="43200"/>
                    </a:cubicBezTo>
                    <a:cubicBezTo>
                      <a:pt x="37" y="43200"/>
                      <a:pt x="18" y="43199"/>
                      <a:pt x="-1" y="43199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99" name="Arc 303"/>
              <p:cNvSpPr>
                <a:spLocks/>
              </p:cNvSpPr>
              <p:nvPr/>
            </p:nvSpPr>
            <p:spPr bwMode="auto">
              <a:xfrm>
                <a:off x="1327" y="754"/>
                <a:ext cx="877" cy="1688"/>
              </a:xfrm>
              <a:custGeom>
                <a:avLst/>
                <a:gdLst>
                  <a:gd name="G0" fmla="+- 932 0 0"/>
                  <a:gd name="G1" fmla="+- 21600 0 0"/>
                  <a:gd name="G2" fmla="+- 21600 0 0"/>
                  <a:gd name="T0" fmla="*/ 932 w 22532"/>
                  <a:gd name="T1" fmla="*/ 0 h 43200"/>
                  <a:gd name="T2" fmla="*/ 0 w 22532"/>
                  <a:gd name="T3" fmla="*/ 43179 h 43200"/>
                  <a:gd name="T4" fmla="*/ 932 w 2253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32" h="43200" fill="none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</a:path>
                  <a:path w="22532" h="43200" stroke="0" extrusionOk="0">
                    <a:moveTo>
                      <a:pt x="931" y="0"/>
                    </a:moveTo>
                    <a:cubicBezTo>
                      <a:pt x="12861" y="0"/>
                      <a:pt x="22532" y="9670"/>
                      <a:pt x="22532" y="21600"/>
                    </a:cubicBezTo>
                    <a:cubicBezTo>
                      <a:pt x="22532" y="33529"/>
                      <a:pt x="12861" y="43200"/>
                      <a:pt x="932" y="43200"/>
                    </a:cubicBezTo>
                    <a:cubicBezTo>
                      <a:pt x="621" y="43200"/>
                      <a:pt x="310" y="43193"/>
                      <a:pt x="-1" y="43179"/>
                    </a:cubicBezTo>
                    <a:lnTo>
                      <a:pt x="93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0" name="Arc 304"/>
              <p:cNvSpPr>
                <a:spLocks/>
              </p:cNvSpPr>
              <p:nvPr/>
            </p:nvSpPr>
            <p:spPr bwMode="auto">
              <a:xfrm>
                <a:off x="1353" y="967"/>
                <a:ext cx="638" cy="1262"/>
              </a:xfrm>
              <a:custGeom>
                <a:avLst/>
                <a:gdLst>
                  <a:gd name="G0" fmla="+- 362 0 0"/>
                  <a:gd name="G1" fmla="+- 21600 0 0"/>
                  <a:gd name="G2" fmla="+- 21600 0 0"/>
                  <a:gd name="T0" fmla="*/ 362 w 21962"/>
                  <a:gd name="T1" fmla="*/ 0 h 43200"/>
                  <a:gd name="T2" fmla="*/ 0 w 21962"/>
                  <a:gd name="T3" fmla="*/ 43196 h 43200"/>
                  <a:gd name="T4" fmla="*/ 362 w 21962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962" h="43200" fill="none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</a:path>
                  <a:path w="21962" h="43200" stroke="0" extrusionOk="0">
                    <a:moveTo>
                      <a:pt x="361" y="0"/>
                    </a:moveTo>
                    <a:cubicBezTo>
                      <a:pt x="12291" y="0"/>
                      <a:pt x="21962" y="9670"/>
                      <a:pt x="21962" y="21600"/>
                    </a:cubicBezTo>
                    <a:cubicBezTo>
                      <a:pt x="21962" y="33529"/>
                      <a:pt x="12291" y="43200"/>
                      <a:pt x="362" y="43200"/>
                    </a:cubicBezTo>
                    <a:cubicBezTo>
                      <a:pt x="241" y="43200"/>
                      <a:pt x="120" y="43198"/>
                      <a:pt x="-1" y="43196"/>
                    </a:cubicBezTo>
                    <a:lnTo>
                      <a:pt x="362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1" name="Arc 305"/>
              <p:cNvSpPr>
                <a:spLocks/>
              </p:cNvSpPr>
              <p:nvPr/>
            </p:nvSpPr>
            <p:spPr bwMode="auto">
              <a:xfrm>
                <a:off x="1335" y="1060"/>
                <a:ext cx="564" cy="1076"/>
              </a:xfrm>
              <a:custGeom>
                <a:avLst/>
                <a:gdLst>
                  <a:gd name="G0" fmla="+- 1167 0 0"/>
                  <a:gd name="G1" fmla="+- 21600 0 0"/>
                  <a:gd name="G2" fmla="+- 21600 0 0"/>
                  <a:gd name="T0" fmla="*/ 1167 w 22767"/>
                  <a:gd name="T1" fmla="*/ 0 h 43200"/>
                  <a:gd name="T2" fmla="*/ 0 w 22767"/>
                  <a:gd name="T3" fmla="*/ 43168 h 43200"/>
                  <a:gd name="T4" fmla="*/ 1167 w 22767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67" h="43200" fill="none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</a:path>
                  <a:path w="22767" h="43200" stroke="0" extrusionOk="0">
                    <a:moveTo>
                      <a:pt x="1166" y="0"/>
                    </a:moveTo>
                    <a:cubicBezTo>
                      <a:pt x="13096" y="0"/>
                      <a:pt x="22767" y="9670"/>
                      <a:pt x="22767" y="21600"/>
                    </a:cubicBezTo>
                    <a:cubicBezTo>
                      <a:pt x="22767" y="33529"/>
                      <a:pt x="13096" y="43200"/>
                      <a:pt x="1167" y="43200"/>
                    </a:cubicBezTo>
                    <a:cubicBezTo>
                      <a:pt x="777" y="43200"/>
                      <a:pt x="388" y="43189"/>
                      <a:pt x="-1" y="43168"/>
                    </a:cubicBezTo>
                    <a:lnTo>
                      <a:pt x="1167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2" name="Arc 306"/>
              <p:cNvSpPr>
                <a:spLocks/>
              </p:cNvSpPr>
              <p:nvPr/>
            </p:nvSpPr>
            <p:spPr bwMode="auto">
              <a:xfrm>
                <a:off x="1359" y="1161"/>
                <a:ext cx="442" cy="874"/>
              </a:xfrm>
              <a:custGeom>
                <a:avLst/>
                <a:gdLst>
                  <a:gd name="G0" fmla="+- 230 0 0"/>
                  <a:gd name="G1" fmla="+- 21600 0 0"/>
                  <a:gd name="G2" fmla="+- 21600 0 0"/>
                  <a:gd name="T0" fmla="*/ 230 w 21830"/>
                  <a:gd name="T1" fmla="*/ 0 h 43200"/>
                  <a:gd name="T2" fmla="*/ 0 w 21830"/>
                  <a:gd name="T3" fmla="*/ 43198 h 43200"/>
                  <a:gd name="T4" fmla="*/ 230 w 2183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30" h="43200" fill="none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</a:path>
                  <a:path w="21830" h="43200" stroke="0" extrusionOk="0">
                    <a:moveTo>
                      <a:pt x="229" y="0"/>
                    </a:moveTo>
                    <a:cubicBezTo>
                      <a:pt x="12159" y="0"/>
                      <a:pt x="21830" y="9670"/>
                      <a:pt x="21830" y="21600"/>
                    </a:cubicBezTo>
                    <a:cubicBezTo>
                      <a:pt x="21830" y="33529"/>
                      <a:pt x="12159" y="43200"/>
                      <a:pt x="230" y="43200"/>
                    </a:cubicBezTo>
                    <a:cubicBezTo>
                      <a:pt x="153" y="43200"/>
                      <a:pt x="76" y="43199"/>
                      <a:pt x="-1" y="43198"/>
                    </a:cubicBezTo>
                    <a:lnTo>
                      <a:pt x="23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3" name="Arc 307"/>
              <p:cNvSpPr>
                <a:spLocks/>
              </p:cNvSpPr>
              <p:nvPr/>
            </p:nvSpPr>
            <p:spPr bwMode="auto">
              <a:xfrm>
                <a:off x="1332" y="1253"/>
                <a:ext cx="377" cy="690"/>
              </a:xfrm>
              <a:custGeom>
                <a:avLst/>
                <a:gdLst>
                  <a:gd name="G0" fmla="+- 1998 0 0"/>
                  <a:gd name="G1" fmla="+- 21600 0 0"/>
                  <a:gd name="G2" fmla="+- 21600 0 0"/>
                  <a:gd name="T0" fmla="*/ 1998 w 23598"/>
                  <a:gd name="T1" fmla="*/ 0 h 43200"/>
                  <a:gd name="T2" fmla="*/ 0 w 23598"/>
                  <a:gd name="T3" fmla="*/ 43107 h 43200"/>
                  <a:gd name="T4" fmla="*/ 1998 w 23598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98" h="43200" fill="none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</a:path>
                  <a:path w="23598" h="43200" stroke="0" extrusionOk="0">
                    <a:moveTo>
                      <a:pt x="1997" y="0"/>
                    </a:moveTo>
                    <a:cubicBezTo>
                      <a:pt x="13927" y="0"/>
                      <a:pt x="23598" y="9670"/>
                      <a:pt x="23598" y="21600"/>
                    </a:cubicBezTo>
                    <a:cubicBezTo>
                      <a:pt x="23598" y="33529"/>
                      <a:pt x="13927" y="43200"/>
                      <a:pt x="1998" y="43200"/>
                    </a:cubicBezTo>
                    <a:cubicBezTo>
                      <a:pt x="1330" y="43200"/>
                      <a:pt x="664" y="43169"/>
                      <a:pt x="-1" y="43107"/>
                    </a:cubicBezTo>
                    <a:lnTo>
                      <a:pt x="1998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4" name="Arc 308"/>
              <p:cNvSpPr>
                <a:spLocks/>
              </p:cNvSpPr>
              <p:nvPr/>
            </p:nvSpPr>
            <p:spPr bwMode="auto">
              <a:xfrm>
                <a:off x="1325" y="1356"/>
                <a:ext cx="281" cy="484"/>
              </a:xfrm>
              <a:custGeom>
                <a:avLst/>
                <a:gdLst>
                  <a:gd name="G0" fmla="+- 3469 0 0"/>
                  <a:gd name="G1" fmla="+- 21600 0 0"/>
                  <a:gd name="G2" fmla="+- 21600 0 0"/>
                  <a:gd name="T0" fmla="*/ 3469 w 25069"/>
                  <a:gd name="T1" fmla="*/ 0 h 43200"/>
                  <a:gd name="T2" fmla="*/ 0 w 25069"/>
                  <a:gd name="T3" fmla="*/ 42919 h 43200"/>
                  <a:gd name="T4" fmla="*/ 3469 w 2506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069" h="43200" fill="none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</a:path>
                  <a:path w="25069" h="43200" stroke="0" extrusionOk="0">
                    <a:moveTo>
                      <a:pt x="3468" y="0"/>
                    </a:moveTo>
                    <a:cubicBezTo>
                      <a:pt x="15398" y="0"/>
                      <a:pt x="25069" y="9670"/>
                      <a:pt x="25069" y="21600"/>
                    </a:cubicBezTo>
                    <a:cubicBezTo>
                      <a:pt x="25069" y="33529"/>
                      <a:pt x="15398" y="43200"/>
                      <a:pt x="3469" y="43200"/>
                    </a:cubicBezTo>
                    <a:cubicBezTo>
                      <a:pt x="2306" y="43200"/>
                      <a:pt x="1146" y="43106"/>
                      <a:pt x="-1" y="42919"/>
                    </a:cubicBezTo>
                    <a:lnTo>
                      <a:pt x="346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5" name="Arc 309"/>
              <p:cNvSpPr>
                <a:spLocks/>
              </p:cNvSpPr>
              <p:nvPr/>
            </p:nvSpPr>
            <p:spPr bwMode="auto">
              <a:xfrm>
                <a:off x="1340" y="1449"/>
                <a:ext cx="173" cy="298"/>
              </a:xfrm>
              <a:custGeom>
                <a:avLst/>
                <a:gdLst>
                  <a:gd name="G0" fmla="+- 3336 0 0"/>
                  <a:gd name="G1" fmla="+- 21600 0 0"/>
                  <a:gd name="G2" fmla="+- 21600 0 0"/>
                  <a:gd name="T0" fmla="*/ 3336 w 24936"/>
                  <a:gd name="T1" fmla="*/ 0 h 43200"/>
                  <a:gd name="T2" fmla="*/ 0 w 24936"/>
                  <a:gd name="T3" fmla="*/ 42940 h 43200"/>
                  <a:gd name="T4" fmla="*/ 3336 w 2493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36" h="43200" fill="none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</a:path>
                  <a:path w="24936" h="43200" stroke="0" extrusionOk="0">
                    <a:moveTo>
                      <a:pt x="3335" y="0"/>
                    </a:moveTo>
                    <a:cubicBezTo>
                      <a:pt x="15265" y="0"/>
                      <a:pt x="24936" y="9670"/>
                      <a:pt x="24936" y="21600"/>
                    </a:cubicBezTo>
                    <a:cubicBezTo>
                      <a:pt x="24936" y="33529"/>
                      <a:pt x="15265" y="43200"/>
                      <a:pt x="3336" y="43200"/>
                    </a:cubicBezTo>
                    <a:cubicBezTo>
                      <a:pt x="2218" y="43200"/>
                      <a:pt x="1103" y="43113"/>
                      <a:pt x="-1" y="42940"/>
                    </a:cubicBezTo>
                    <a:lnTo>
                      <a:pt x="3336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206" name="Arc 310"/>
              <p:cNvSpPr>
                <a:spLocks/>
              </p:cNvSpPr>
              <p:nvPr/>
            </p:nvSpPr>
            <p:spPr bwMode="auto">
              <a:xfrm>
                <a:off x="1358" y="1539"/>
                <a:ext cx="73" cy="120"/>
              </a:xfrm>
              <a:custGeom>
                <a:avLst/>
                <a:gdLst>
                  <a:gd name="G0" fmla="+- 1664 0 0"/>
                  <a:gd name="G1" fmla="+- 21600 0 0"/>
                  <a:gd name="G2" fmla="+- 21600 0 0"/>
                  <a:gd name="T0" fmla="*/ 1664 w 23264"/>
                  <a:gd name="T1" fmla="*/ 0 h 43200"/>
                  <a:gd name="T2" fmla="*/ 0 w 23264"/>
                  <a:gd name="T3" fmla="*/ 43135 h 43200"/>
                  <a:gd name="T4" fmla="*/ 1664 w 23264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64" h="43200" fill="none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</a:path>
                  <a:path w="23264" h="43200" stroke="0" extrusionOk="0">
                    <a:moveTo>
                      <a:pt x="1663" y="0"/>
                    </a:moveTo>
                    <a:cubicBezTo>
                      <a:pt x="13593" y="0"/>
                      <a:pt x="23264" y="9670"/>
                      <a:pt x="23264" y="21600"/>
                    </a:cubicBezTo>
                    <a:cubicBezTo>
                      <a:pt x="23264" y="33529"/>
                      <a:pt x="13593" y="43200"/>
                      <a:pt x="1664" y="43200"/>
                    </a:cubicBezTo>
                    <a:cubicBezTo>
                      <a:pt x="1108" y="43200"/>
                      <a:pt x="553" y="43178"/>
                      <a:pt x="-1" y="43135"/>
                    </a:cubicBezTo>
                    <a:lnTo>
                      <a:pt x="1664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1207" name="Line 311"/>
            <p:cNvSpPr>
              <a:spLocks noChangeShapeType="1"/>
            </p:cNvSpPr>
            <p:nvPr/>
          </p:nvSpPr>
          <p:spPr bwMode="auto">
            <a:xfrm>
              <a:off x="2309" y="1003"/>
              <a:ext cx="6" cy="284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10" name="Line 314"/>
            <p:cNvSpPr>
              <a:spLocks noChangeShapeType="1"/>
            </p:cNvSpPr>
            <p:nvPr/>
          </p:nvSpPr>
          <p:spPr bwMode="auto">
            <a:xfrm>
              <a:off x="2315" y="2384"/>
              <a:ext cx="50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212" name="Rectangle 316"/>
          <p:cNvSpPr>
            <a:spLocks noChangeArrowheads="1"/>
          </p:cNvSpPr>
          <p:nvPr/>
        </p:nvSpPr>
        <p:spPr bwMode="auto">
          <a:xfrm>
            <a:off x="2055813" y="922338"/>
            <a:ext cx="85725" cy="5935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Line 32"/>
          <p:cNvSpPr>
            <a:spLocks noChangeShapeType="1"/>
          </p:cNvSpPr>
          <p:nvPr/>
        </p:nvSpPr>
        <p:spPr bwMode="auto">
          <a:xfrm>
            <a:off x="685800" y="20907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Line 33"/>
          <p:cNvSpPr>
            <a:spLocks noChangeShapeType="1"/>
          </p:cNvSpPr>
          <p:nvPr/>
        </p:nvSpPr>
        <p:spPr bwMode="auto">
          <a:xfrm>
            <a:off x="838200" y="20923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Line 34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Line 35"/>
          <p:cNvSpPr>
            <a:spLocks noChangeShapeType="1"/>
          </p:cNvSpPr>
          <p:nvPr/>
        </p:nvSpPr>
        <p:spPr bwMode="auto">
          <a:xfrm>
            <a:off x="1143000" y="209550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Line 36"/>
          <p:cNvSpPr>
            <a:spLocks noChangeShapeType="1"/>
          </p:cNvSpPr>
          <p:nvPr/>
        </p:nvSpPr>
        <p:spPr bwMode="auto">
          <a:xfrm>
            <a:off x="1295400" y="209708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Line 37"/>
          <p:cNvSpPr>
            <a:spLocks noChangeShapeType="1"/>
          </p:cNvSpPr>
          <p:nvPr/>
        </p:nvSpPr>
        <p:spPr bwMode="auto">
          <a:xfrm>
            <a:off x="1447800" y="209867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Line 38"/>
          <p:cNvSpPr>
            <a:spLocks noChangeShapeType="1"/>
          </p:cNvSpPr>
          <p:nvPr/>
        </p:nvSpPr>
        <p:spPr bwMode="auto">
          <a:xfrm>
            <a:off x="1600200" y="210026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Line 39"/>
          <p:cNvSpPr>
            <a:spLocks noChangeShapeType="1"/>
          </p:cNvSpPr>
          <p:nvPr/>
        </p:nvSpPr>
        <p:spPr bwMode="auto">
          <a:xfrm>
            <a:off x="1752600" y="2101850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Line 40"/>
          <p:cNvSpPr>
            <a:spLocks noChangeShapeType="1"/>
          </p:cNvSpPr>
          <p:nvPr/>
        </p:nvSpPr>
        <p:spPr bwMode="auto">
          <a:xfrm>
            <a:off x="1905000" y="2103438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Line 41"/>
          <p:cNvSpPr>
            <a:spLocks noChangeShapeType="1"/>
          </p:cNvSpPr>
          <p:nvPr/>
        </p:nvSpPr>
        <p:spPr bwMode="auto">
          <a:xfrm>
            <a:off x="2057400" y="2105025"/>
            <a:ext cx="0" cy="3598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216" name="Rectangle 32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 periodic structure (grating)</a:t>
            </a: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685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838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>
            <a:off x="990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1143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1295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14478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>
            <a:off x="16002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17526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Line 14"/>
          <p:cNvSpPr>
            <a:spLocks noChangeShapeType="1"/>
          </p:cNvSpPr>
          <p:nvPr/>
        </p:nvSpPr>
        <p:spPr bwMode="auto">
          <a:xfrm>
            <a:off x="19050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Arc 15"/>
          <p:cNvSpPr>
            <a:spLocks/>
          </p:cNvSpPr>
          <p:nvPr/>
        </p:nvSpPr>
        <p:spPr bwMode="auto">
          <a:xfrm>
            <a:off x="2106613" y="197326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Arc 16"/>
          <p:cNvSpPr>
            <a:spLocks/>
          </p:cNvSpPr>
          <p:nvPr/>
        </p:nvSpPr>
        <p:spPr bwMode="auto">
          <a:xfrm>
            <a:off x="2095500" y="213677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Arc 17"/>
          <p:cNvSpPr>
            <a:spLocks/>
          </p:cNvSpPr>
          <p:nvPr/>
        </p:nvSpPr>
        <p:spPr bwMode="auto">
          <a:xfrm>
            <a:off x="2119313" y="228441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Arc 18"/>
          <p:cNvSpPr>
            <a:spLocks/>
          </p:cNvSpPr>
          <p:nvPr/>
        </p:nvSpPr>
        <p:spPr bwMode="auto">
          <a:xfrm>
            <a:off x="2147888" y="242728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Arc 19"/>
          <p:cNvSpPr>
            <a:spLocks/>
          </p:cNvSpPr>
          <p:nvPr/>
        </p:nvSpPr>
        <p:spPr bwMode="auto">
          <a:xfrm>
            <a:off x="2151063" y="228600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Arc 20"/>
          <p:cNvSpPr>
            <a:spLocks/>
          </p:cNvSpPr>
          <p:nvPr/>
        </p:nvSpPr>
        <p:spPr bwMode="auto">
          <a:xfrm>
            <a:off x="2108200" y="243205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Arc 21"/>
          <p:cNvSpPr>
            <a:spLocks/>
          </p:cNvSpPr>
          <p:nvPr/>
        </p:nvSpPr>
        <p:spPr bwMode="auto">
          <a:xfrm>
            <a:off x="2097088" y="259556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Arc 22"/>
          <p:cNvSpPr>
            <a:spLocks/>
          </p:cNvSpPr>
          <p:nvPr/>
        </p:nvSpPr>
        <p:spPr bwMode="auto">
          <a:xfrm>
            <a:off x="2120900" y="274320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Arc 23"/>
          <p:cNvSpPr>
            <a:spLocks/>
          </p:cNvSpPr>
          <p:nvPr/>
        </p:nvSpPr>
        <p:spPr bwMode="auto">
          <a:xfrm>
            <a:off x="2149475" y="288607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8" name="Arc 24"/>
          <p:cNvSpPr>
            <a:spLocks/>
          </p:cNvSpPr>
          <p:nvPr/>
        </p:nvSpPr>
        <p:spPr bwMode="auto">
          <a:xfrm>
            <a:off x="2114550" y="258445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Arc 25"/>
          <p:cNvSpPr>
            <a:spLocks/>
          </p:cNvSpPr>
          <p:nvPr/>
        </p:nvSpPr>
        <p:spPr bwMode="auto">
          <a:xfrm>
            <a:off x="2152650" y="274478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Arc 26"/>
          <p:cNvSpPr>
            <a:spLocks/>
          </p:cNvSpPr>
          <p:nvPr/>
        </p:nvSpPr>
        <p:spPr bwMode="auto">
          <a:xfrm>
            <a:off x="2109788" y="289083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1" name="Arc 27"/>
          <p:cNvSpPr>
            <a:spLocks/>
          </p:cNvSpPr>
          <p:nvPr/>
        </p:nvSpPr>
        <p:spPr bwMode="auto">
          <a:xfrm>
            <a:off x="2098675" y="305435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2" name="Arc 28"/>
          <p:cNvSpPr>
            <a:spLocks/>
          </p:cNvSpPr>
          <p:nvPr/>
        </p:nvSpPr>
        <p:spPr bwMode="auto">
          <a:xfrm>
            <a:off x="2122488" y="320198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3" name="Arc 29"/>
          <p:cNvSpPr>
            <a:spLocks/>
          </p:cNvSpPr>
          <p:nvPr/>
        </p:nvSpPr>
        <p:spPr bwMode="auto">
          <a:xfrm>
            <a:off x="2151063" y="334486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4" name="Arc 30"/>
          <p:cNvSpPr>
            <a:spLocks/>
          </p:cNvSpPr>
          <p:nvPr/>
        </p:nvSpPr>
        <p:spPr bwMode="auto">
          <a:xfrm>
            <a:off x="2144713" y="2895600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5" name="Arc 31"/>
          <p:cNvSpPr>
            <a:spLocks/>
          </p:cNvSpPr>
          <p:nvPr/>
        </p:nvSpPr>
        <p:spPr bwMode="auto">
          <a:xfrm>
            <a:off x="2116138" y="3043238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6" name="Arc 32"/>
          <p:cNvSpPr>
            <a:spLocks/>
          </p:cNvSpPr>
          <p:nvPr/>
        </p:nvSpPr>
        <p:spPr bwMode="auto">
          <a:xfrm>
            <a:off x="2154238" y="3203575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7" name="Arc 33"/>
          <p:cNvSpPr>
            <a:spLocks/>
          </p:cNvSpPr>
          <p:nvPr/>
        </p:nvSpPr>
        <p:spPr bwMode="auto">
          <a:xfrm>
            <a:off x="2111375" y="3349625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8" name="Arc 34"/>
          <p:cNvSpPr>
            <a:spLocks/>
          </p:cNvSpPr>
          <p:nvPr/>
        </p:nvSpPr>
        <p:spPr bwMode="auto">
          <a:xfrm>
            <a:off x="2100263" y="3513138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9" name="Arc 35"/>
          <p:cNvSpPr>
            <a:spLocks/>
          </p:cNvSpPr>
          <p:nvPr/>
        </p:nvSpPr>
        <p:spPr bwMode="auto">
          <a:xfrm>
            <a:off x="2124075" y="3660775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0" name="Arc 36"/>
          <p:cNvSpPr>
            <a:spLocks/>
          </p:cNvSpPr>
          <p:nvPr/>
        </p:nvSpPr>
        <p:spPr bwMode="auto">
          <a:xfrm>
            <a:off x="2152650" y="3803650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1" name="Arc 37"/>
          <p:cNvSpPr>
            <a:spLocks/>
          </p:cNvSpPr>
          <p:nvPr/>
        </p:nvSpPr>
        <p:spPr bwMode="auto">
          <a:xfrm>
            <a:off x="2070100" y="3175000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2" name="Arc 38"/>
          <p:cNvSpPr>
            <a:spLocks/>
          </p:cNvSpPr>
          <p:nvPr/>
        </p:nvSpPr>
        <p:spPr bwMode="auto">
          <a:xfrm>
            <a:off x="2146300" y="3354388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3" name="Arc 39"/>
          <p:cNvSpPr>
            <a:spLocks/>
          </p:cNvSpPr>
          <p:nvPr/>
        </p:nvSpPr>
        <p:spPr bwMode="auto">
          <a:xfrm>
            <a:off x="2117725" y="3502025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4" name="Arc 40"/>
          <p:cNvSpPr>
            <a:spLocks/>
          </p:cNvSpPr>
          <p:nvPr/>
        </p:nvSpPr>
        <p:spPr bwMode="auto">
          <a:xfrm>
            <a:off x="2155825" y="3662363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5" name="Arc 41"/>
          <p:cNvSpPr>
            <a:spLocks/>
          </p:cNvSpPr>
          <p:nvPr/>
        </p:nvSpPr>
        <p:spPr bwMode="auto">
          <a:xfrm>
            <a:off x="2112963" y="3808413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6" name="Arc 42"/>
          <p:cNvSpPr>
            <a:spLocks/>
          </p:cNvSpPr>
          <p:nvPr/>
        </p:nvSpPr>
        <p:spPr bwMode="auto">
          <a:xfrm>
            <a:off x="2101850" y="3971925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7" name="Arc 43"/>
          <p:cNvSpPr>
            <a:spLocks/>
          </p:cNvSpPr>
          <p:nvPr/>
        </p:nvSpPr>
        <p:spPr bwMode="auto">
          <a:xfrm>
            <a:off x="2125663" y="4119563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8" name="Arc 44"/>
          <p:cNvSpPr>
            <a:spLocks/>
          </p:cNvSpPr>
          <p:nvPr/>
        </p:nvSpPr>
        <p:spPr bwMode="auto">
          <a:xfrm>
            <a:off x="2154238" y="4262438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9" name="Arc 45"/>
          <p:cNvSpPr>
            <a:spLocks/>
          </p:cNvSpPr>
          <p:nvPr/>
        </p:nvSpPr>
        <p:spPr bwMode="auto">
          <a:xfrm>
            <a:off x="2071688" y="3633788"/>
            <a:ext cx="1268412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0" name="Arc 46"/>
          <p:cNvSpPr>
            <a:spLocks/>
          </p:cNvSpPr>
          <p:nvPr/>
        </p:nvSpPr>
        <p:spPr bwMode="auto">
          <a:xfrm>
            <a:off x="2106613" y="3475038"/>
            <a:ext cx="1392237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1" name="Arc 47"/>
          <p:cNvSpPr>
            <a:spLocks/>
          </p:cNvSpPr>
          <p:nvPr/>
        </p:nvSpPr>
        <p:spPr bwMode="auto">
          <a:xfrm>
            <a:off x="2147888" y="3813175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2" name="Arc 48"/>
          <p:cNvSpPr>
            <a:spLocks/>
          </p:cNvSpPr>
          <p:nvPr/>
        </p:nvSpPr>
        <p:spPr bwMode="auto">
          <a:xfrm>
            <a:off x="2119313" y="3960813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3" name="Arc 49"/>
          <p:cNvSpPr>
            <a:spLocks/>
          </p:cNvSpPr>
          <p:nvPr/>
        </p:nvSpPr>
        <p:spPr bwMode="auto">
          <a:xfrm>
            <a:off x="2157413" y="4121150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4" name="Arc 50"/>
          <p:cNvSpPr>
            <a:spLocks/>
          </p:cNvSpPr>
          <p:nvPr/>
        </p:nvSpPr>
        <p:spPr bwMode="auto">
          <a:xfrm>
            <a:off x="2114550" y="4267200"/>
            <a:ext cx="598488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5" name="Arc 51"/>
          <p:cNvSpPr>
            <a:spLocks/>
          </p:cNvSpPr>
          <p:nvPr/>
        </p:nvSpPr>
        <p:spPr bwMode="auto">
          <a:xfrm>
            <a:off x="2103438" y="4430713"/>
            <a:ext cx="446087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6" name="Arc 52"/>
          <p:cNvSpPr>
            <a:spLocks/>
          </p:cNvSpPr>
          <p:nvPr/>
        </p:nvSpPr>
        <p:spPr bwMode="auto">
          <a:xfrm>
            <a:off x="2127250" y="4578350"/>
            <a:ext cx="274638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7" name="Arc 53"/>
          <p:cNvSpPr>
            <a:spLocks/>
          </p:cNvSpPr>
          <p:nvPr/>
        </p:nvSpPr>
        <p:spPr bwMode="auto">
          <a:xfrm>
            <a:off x="2155825" y="4721225"/>
            <a:ext cx="115888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8" name="Arc 54"/>
          <p:cNvSpPr>
            <a:spLocks/>
          </p:cNvSpPr>
          <p:nvPr/>
        </p:nvSpPr>
        <p:spPr bwMode="auto">
          <a:xfrm>
            <a:off x="2073275" y="4092575"/>
            <a:ext cx="1268413" cy="2362200"/>
          </a:xfrm>
          <a:custGeom>
            <a:avLst/>
            <a:gdLst>
              <a:gd name="G0" fmla="+- 1692 0 0"/>
              <a:gd name="G1" fmla="+- 21600 0 0"/>
              <a:gd name="G2" fmla="+- 21600 0 0"/>
              <a:gd name="T0" fmla="*/ 1692 w 23292"/>
              <a:gd name="T1" fmla="*/ 0 h 43200"/>
              <a:gd name="T2" fmla="*/ 0 w 23292"/>
              <a:gd name="T3" fmla="*/ 43133 h 43200"/>
              <a:gd name="T4" fmla="*/ 1692 w 2329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92" h="43200" fill="none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</a:path>
              <a:path w="23292" h="43200" stroke="0" extrusionOk="0">
                <a:moveTo>
                  <a:pt x="1691" y="0"/>
                </a:moveTo>
                <a:cubicBezTo>
                  <a:pt x="13621" y="0"/>
                  <a:pt x="23292" y="9670"/>
                  <a:pt x="23292" y="21600"/>
                </a:cubicBezTo>
                <a:cubicBezTo>
                  <a:pt x="23292" y="33529"/>
                  <a:pt x="13621" y="43200"/>
                  <a:pt x="1692" y="43200"/>
                </a:cubicBezTo>
                <a:cubicBezTo>
                  <a:pt x="1127" y="43200"/>
                  <a:pt x="562" y="43177"/>
                  <a:pt x="-1" y="43133"/>
                </a:cubicBezTo>
                <a:lnTo>
                  <a:pt x="169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9" name="Arc 55"/>
          <p:cNvSpPr>
            <a:spLocks/>
          </p:cNvSpPr>
          <p:nvPr/>
        </p:nvSpPr>
        <p:spPr bwMode="auto">
          <a:xfrm>
            <a:off x="2162175" y="3765550"/>
            <a:ext cx="1506538" cy="3016250"/>
          </a:xfrm>
          <a:custGeom>
            <a:avLst/>
            <a:gdLst>
              <a:gd name="G0" fmla="+- 56 0 0"/>
              <a:gd name="G1" fmla="+- 21600 0 0"/>
              <a:gd name="G2" fmla="+- 21600 0 0"/>
              <a:gd name="T0" fmla="*/ 56 w 21656"/>
              <a:gd name="T1" fmla="*/ 0 h 43200"/>
              <a:gd name="T2" fmla="*/ 0 w 21656"/>
              <a:gd name="T3" fmla="*/ 43199 h 43200"/>
              <a:gd name="T4" fmla="*/ 56 w 2165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56" h="43200" fill="none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</a:path>
              <a:path w="21656" h="43200" stroke="0" extrusionOk="0">
                <a:moveTo>
                  <a:pt x="55" y="0"/>
                </a:moveTo>
                <a:cubicBezTo>
                  <a:pt x="11985" y="0"/>
                  <a:pt x="21656" y="9670"/>
                  <a:pt x="21656" y="21600"/>
                </a:cubicBezTo>
                <a:cubicBezTo>
                  <a:pt x="21656" y="33529"/>
                  <a:pt x="11985" y="43200"/>
                  <a:pt x="56" y="43200"/>
                </a:cubicBezTo>
                <a:cubicBezTo>
                  <a:pt x="37" y="43200"/>
                  <a:pt x="18" y="43199"/>
                  <a:pt x="-1" y="43199"/>
                </a:cubicBezTo>
                <a:lnTo>
                  <a:pt x="5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0" name="Arc 56"/>
          <p:cNvSpPr>
            <a:spLocks/>
          </p:cNvSpPr>
          <p:nvPr/>
        </p:nvSpPr>
        <p:spPr bwMode="auto">
          <a:xfrm>
            <a:off x="2108200" y="3933825"/>
            <a:ext cx="1392238" cy="2679700"/>
          </a:xfrm>
          <a:custGeom>
            <a:avLst/>
            <a:gdLst>
              <a:gd name="G0" fmla="+- 932 0 0"/>
              <a:gd name="G1" fmla="+- 21600 0 0"/>
              <a:gd name="G2" fmla="+- 21600 0 0"/>
              <a:gd name="T0" fmla="*/ 932 w 22532"/>
              <a:gd name="T1" fmla="*/ 0 h 43200"/>
              <a:gd name="T2" fmla="*/ 0 w 22532"/>
              <a:gd name="T3" fmla="*/ 43179 h 43200"/>
              <a:gd name="T4" fmla="*/ 932 w 2253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2" h="43200" fill="none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</a:path>
              <a:path w="22532" h="43200" stroke="0" extrusionOk="0">
                <a:moveTo>
                  <a:pt x="931" y="0"/>
                </a:moveTo>
                <a:cubicBezTo>
                  <a:pt x="12861" y="0"/>
                  <a:pt x="22532" y="9670"/>
                  <a:pt x="22532" y="21600"/>
                </a:cubicBezTo>
                <a:cubicBezTo>
                  <a:pt x="22532" y="33529"/>
                  <a:pt x="12861" y="43200"/>
                  <a:pt x="932" y="43200"/>
                </a:cubicBezTo>
                <a:cubicBezTo>
                  <a:pt x="621" y="43200"/>
                  <a:pt x="310" y="43193"/>
                  <a:pt x="-1" y="43179"/>
                </a:cubicBezTo>
                <a:lnTo>
                  <a:pt x="93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1" name="Arc 57"/>
          <p:cNvSpPr>
            <a:spLocks/>
          </p:cNvSpPr>
          <p:nvPr/>
        </p:nvSpPr>
        <p:spPr bwMode="auto">
          <a:xfrm>
            <a:off x="2149475" y="4271963"/>
            <a:ext cx="1012825" cy="2003425"/>
          </a:xfrm>
          <a:custGeom>
            <a:avLst/>
            <a:gdLst>
              <a:gd name="G0" fmla="+- 362 0 0"/>
              <a:gd name="G1" fmla="+- 21600 0 0"/>
              <a:gd name="G2" fmla="+- 21600 0 0"/>
              <a:gd name="T0" fmla="*/ 362 w 21962"/>
              <a:gd name="T1" fmla="*/ 0 h 43200"/>
              <a:gd name="T2" fmla="*/ 0 w 21962"/>
              <a:gd name="T3" fmla="*/ 43196 h 43200"/>
              <a:gd name="T4" fmla="*/ 362 w 2196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2" h="43200" fill="none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</a:path>
              <a:path w="21962" h="43200" stroke="0" extrusionOk="0">
                <a:moveTo>
                  <a:pt x="361" y="0"/>
                </a:moveTo>
                <a:cubicBezTo>
                  <a:pt x="12291" y="0"/>
                  <a:pt x="21962" y="9670"/>
                  <a:pt x="21962" y="21600"/>
                </a:cubicBezTo>
                <a:cubicBezTo>
                  <a:pt x="21962" y="33529"/>
                  <a:pt x="12291" y="43200"/>
                  <a:pt x="362" y="43200"/>
                </a:cubicBezTo>
                <a:cubicBezTo>
                  <a:pt x="241" y="43200"/>
                  <a:pt x="120" y="43198"/>
                  <a:pt x="-1" y="43196"/>
                </a:cubicBezTo>
                <a:lnTo>
                  <a:pt x="362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2" name="Arc 58"/>
          <p:cNvSpPr>
            <a:spLocks/>
          </p:cNvSpPr>
          <p:nvPr/>
        </p:nvSpPr>
        <p:spPr bwMode="auto">
          <a:xfrm>
            <a:off x="2120900" y="4419600"/>
            <a:ext cx="895350" cy="1708150"/>
          </a:xfrm>
          <a:custGeom>
            <a:avLst/>
            <a:gdLst>
              <a:gd name="G0" fmla="+- 1167 0 0"/>
              <a:gd name="G1" fmla="+- 21600 0 0"/>
              <a:gd name="G2" fmla="+- 21600 0 0"/>
              <a:gd name="T0" fmla="*/ 1167 w 22767"/>
              <a:gd name="T1" fmla="*/ 0 h 43200"/>
              <a:gd name="T2" fmla="*/ 0 w 22767"/>
              <a:gd name="T3" fmla="*/ 43168 h 43200"/>
              <a:gd name="T4" fmla="*/ 1167 w 22767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67" h="43200" fill="none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</a:path>
              <a:path w="22767" h="43200" stroke="0" extrusionOk="0">
                <a:moveTo>
                  <a:pt x="1166" y="0"/>
                </a:moveTo>
                <a:cubicBezTo>
                  <a:pt x="13096" y="0"/>
                  <a:pt x="22767" y="9670"/>
                  <a:pt x="22767" y="21600"/>
                </a:cubicBezTo>
                <a:cubicBezTo>
                  <a:pt x="22767" y="33529"/>
                  <a:pt x="13096" y="43200"/>
                  <a:pt x="1167" y="43200"/>
                </a:cubicBezTo>
                <a:cubicBezTo>
                  <a:pt x="777" y="43200"/>
                  <a:pt x="388" y="43189"/>
                  <a:pt x="-1" y="43168"/>
                </a:cubicBezTo>
                <a:lnTo>
                  <a:pt x="1167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3" name="Arc 59"/>
          <p:cNvSpPr>
            <a:spLocks/>
          </p:cNvSpPr>
          <p:nvPr/>
        </p:nvSpPr>
        <p:spPr bwMode="auto">
          <a:xfrm>
            <a:off x="2159000" y="4579938"/>
            <a:ext cx="701675" cy="1387475"/>
          </a:xfrm>
          <a:custGeom>
            <a:avLst/>
            <a:gdLst>
              <a:gd name="G0" fmla="+- 230 0 0"/>
              <a:gd name="G1" fmla="+- 21600 0 0"/>
              <a:gd name="G2" fmla="+- 21600 0 0"/>
              <a:gd name="T0" fmla="*/ 230 w 21830"/>
              <a:gd name="T1" fmla="*/ 0 h 43200"/>
              <a:gd name="T2" fmla="*/ 0 w 21830"/>
              <a:gd name="T3" fmla="*/ 43198 h 43200"/>
              <a:gd name="T4" fmla="*/ 230 w 2183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30" h="43200" fill="none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</a:path>
              <a:path w="21830" h="43200" stroke="0" extrusionOk="0">
                <a:moveTo>
                  <a:pt x="229" y="0"/>
                </a:moveTo>
                <a:cubicBezTo>
                  <a:pt x="12159" y="0"/>
                  <a:pt x="21830" y="9670"/>
                  <a:pt x="21830" y="21600"/>
                </a:cubicBezTo>
                <a:cubicBezTo>
                  <a:pt x="21830" y="33529"/>
                  <a:pt x="12159" y="43200"/>
                  <a:pt x="230" y="43200"/>
                </a:cubicBezTo>
                <a:cubicBezTo>
                  <a:pt x="153" y="43200"/>
                  <a:pt x="76" y="43199"/>
                  <a:pt x="-1" y="43198"/>
                </a:cubicBezTo>
                <a:lnTo>
                  <a:pt x="230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4" name="Arc 60"/>
          <p:cNvSpPr>
            <a:spLocks/>
          </p:cNvSpPr>
          <p:nvPr/>
        </p:nvSpPr>
        <p:spPr bwMode="auto">
          <a:xfrm>
            <a:off x="2116138" y="4725988"/>
            <a:ext cx="598487" cy="1095375"/>
          </a:xfrm>
          <a:custGeom>
            <a:avLst/>
            <a:gdLst>
              <a:gd name="G0" fmla="+- 1998 0 0"/>
              <a:gd name="G1" fmla="+- 21600 0 0"/>
              <a:gd name="G2" fmla="+- 21600 0 0"/>
              <a:gd name="T0" fmla="*/ 1998 w 23598"/>
              <a:gd name="T1" fmla="*/ 0 h 43200"/>
              <a:gd name="T2" fmla="*/ 0 w 23598"/>
              <a:gd name="T3" fmla="*/ 43107 h 43200"/>
              <a:gd name="T4" fmla="*/ 1998 w 235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98" h="43200" fill="none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</a:path>
              <a:path w="23598" h="43200" stroke="0" extrusionOk="0">
                <a:moveTo>
                  <a:pt x="1997" y="0"/>
                </a:moveTo>
                <a:cubicBezTo>
                  <a:pt x="13927" y="0"/>
                  <a:pt x="23598" y="9670"/>
                  <a:pt x="23598" y="21600"/>
                </a:cubicBezTo>
                <a:cubicBezTo>
                  <a:pt x="23598" y="33529"/>
                  <a:pt x="13927" y="43200"/>
                  <a:pt x="1998" y="43200"/>
                </a:cubicBezTo>
                <a:cubicBezTo>
                  <a:pt x="1330" y="43200"/>
                  <a:pt x="664" y="43169"/>
                  <a:pt x="-1" y="43107"/>
                </a:cubicBezTo>
                <a:lnTo>
                  <a:pt x="1998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5" name="Arc 61"/>
          <p:cNvSpPr>
            <a:spLocks/>
          </p:cNvSpPr>
          <p:nvPr/>
        </p:nvSpPr>
        <p:spPr bwMode="auto">
          <a:xfrm>
            <a:off x="2105025" y="4889500"/>
            <a:ext cx="446088" cy="768350"/>
          </a:xfrm>
          <a:custGeom>
            <a:avLst/>
            <a:gdLst>
              <a:gd name="G0" fmla="+- 3469 0 0"/>
              <a:gd name="G1" fmla="+- 21600 0 0"/>
              <a:gd name="G2" fmla="+- 21600 0 0"/>
              <a:gd name="T0" fmla="*/ 3469 w 25069"/>
              <a:gd name="T1" fmla="*/ 0 h 43200"/>
              <a:gd name="T2" fmla="*/ 0 w 25069"/>
              <a:gd name="T3" fmla="*/ 42919 h 43200"/>
              <a:gd name="T4" fmla="*/ 3469 w 25069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069" h="43200" fill="none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</a:path>
              <a:path w="25069" h="43200" stroke="0" extrusionOk="0">
                <a:moveTo>
                  <a:pt x="3468" y="0"/>
                </a:moveTo>
                <a:cubicBezTo>
                  <a:pt x="15398" y="0"/>
                  <a:pt x="25069" y="9670"/>
                  <a:pt x="25069" y="21600"/>
                </a:cubicBezTo>
                <a:cubicBezTo>
                  <a:pt x="25069" y="33529"/>
                  <a:pt x="15398" y="43200"/>
                  <a:pt x="3469" y="43200"/>
                </a:cubicBezTo>
                <a:cubicBezTo>
                  <a:pt x="2306" y="43200"/>
                  <a:pt x="1146" y="43106"/>
                  <a:pt x="-1" y="42919"/>
                </a:cubicBezTo>
                <a:lnTo>
                  <a:pt x="3469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6" name="Arc 62"/>
          <p:cNvSpPr>
            <a:spLocks/>
          </p:cNvSpPr>
          <p:nvPr/>
        </p:nvSpPr>
        <p:spPr bwMode="auto">
          <a:xfrm>
            <a:off x="2128838" y="5037138"/>
            <a:ext cx="274637" cy="473075"/>
          </a:xfrm>
          <a:custGeom>
            <a:avLst/>
            <a:gdLst>
              <a:gd name="G0" fmla="+- 3336 0 0"/>
              <a:gd name="G1" fmla="+- 21600 0 0"/>
              <a:gd name="G2" fmla="+- 21600 0 0"/>
              <a:gd name="T0" fmla="*/ 3336 w 24936"/>
              <a:gd name="T1" fmla="*/ 0 h 43200"/>
              <a:gd name="T2" fmla="*/ 0 w 24936"/>
              <a:gd name="T3" fmla="*/ 42940 h 43200"/>
              <a:gd name="T4" fmla="*/ 3336 w 24936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936" h="43200" fill="none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</a:path>
              <a:path w="24936" h="43200" stroke="0" extrusionOk="0">
                <a:moveTo>
                  <a:pt x="3335" y="0"/>
                </a:moveTo>
                <a:cubicBezTo>
                  <a:pt x="15265" y="0"/>
                  <a:pt x="24936" y="9670"/>
                  <a:pt x="24936" y="21600"/>
                </a:cubicBezTo>
                <a:cubicBezTo>
                  <a:pt x="24936" y="33529"/>
                  <a:pt x="15265" y="43200"/>
                  <a:pt x="3336" y="43200"/>
                </a:cubicBezTo>
                <a:cubicBezTo>
                  <a:pt x="2218" y="43200"/>
                  <a:pt x="1103" y="43113"/>
                  <a:pt x="-1" y="42940"/>
                </a:cubicBezTo>
                <a:lnTo>
                  <a:pt x="3336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7" name="Arc 63"/>
          <p:cNvSpPr>
            <a:spLocks/>
          </p:cNvSpPr>
          <p:nvPr/>
        </p:nvSpPr>
        <p:spPr bwMode="auto">
          <a:xfrm>
            <a:off x="2157413" y="5180013"/>
            <a:ext cx="115887" cy="190500"/>
          </a:xfrm>
          <a:custGeom>
            <a:avLst/>
            <a:gdLst>
              <a:gd name="G0" fmla="+- 1664 0 0"/>
              <a:gd name="G1" fmla="+- 21600 0 0"/>
              <a:gd name="G2" fmla="+- 21600 0 0"/>
              <a:gd name="T0" fmla="*/ 1664 w 23264"/>
              <a:gd name="T1" fmla="*/ 0 h 43200"/>
              <a:gd name="T2" fmla="*/ 0 w 23264"/>
              <a:gd name="T3" fmla="*/ 43135 h 43200"/>
              <a:gd name="T4" fmla="*/ 1664 w 2326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64" h="43200" fill="none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</a:path>
              <a:path w="23264" h="43200" stroke="0" extrusionOk="0">
                <a:moveTo>
                  <a:pt x="1663" y="0"/>
                </a:moveTo>
                <a:cubicBezTo>
                  <a:pt x="13593" y="0"/>
                  <a:pt x="23264" y="9670"/>
                  <a:pt x="23264" y="21600"/>
                </a:cubicBezTo>
                <a:cubicBezTo>
                  <a:pt x="23264" y="33529"/>
                  <a:pt x="13593" y="43200"/>
                  <a:pt x="1664" y="43200"/>
                </a:cubicBezTo>
                <a:cubicBezTo>
                  <a:pt x="1108" y="43200"/>
                  <a:pt x="553" y="43178"/>
                  <a:pt x="-1" y="43135"/>
                </a:cubicBezTo>
                <a:lnTo>
                  <a:pt x="1664" y="2160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8" name="Line 64"/>
          <p:cNvSpPr>
            <a:spLocks noChangeShapeType="1"/>
          </p:cNvSpPr>
          <p:nvPr/>
        </p:nvSpPr>
        <p:spPr bwMode="auto">
          <a:xfrm>
            <a:off x="2397125" y="1635125"/>
            <a:ext cx="1500188" cy="40052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9" name="Line 65"/>
          <p:cNvSpPr>
            <a:spLocks noChangeShapeType="1"/>
          </p:cNvSpPr>
          <p:nvPr/>
        </p:nvSpPr>
        <p:spPr bwMode="auto">
          <a:xfrm>
            <a:off x="2057400" y="2093913"/>
            <a:ext cx="0" cy="3598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1" name="Rectangle 67"/>
          <p:cNvSpPr>
            <a:spLocks noChangeArrowheads="1"/>
          </p:cNvSpPr>
          <p:nvPr/>
        </p:nvSpPr>
        <p:spPr bwMode="auto">
          <a:xfrm>
            <a:off x="2028825" y="2562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2" name="Rectangle 68"/>
          <p:cNvSpPr>
            <a:spLocks noChangeArrowheads="1"/>
          </p:cNvSpPr>
          <p:nvPr/>
        </p:nvSpPr>
        <p:spPr bwMode="auto">
          <a:xfrm>
            <a:off x="2028825" y="3019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3" name="Rectangle 69"/>
          <p:cNvSpPr>
            <a:spLocks noChangeArrowheads="1"/>
          </p:cNvSpPr>
          <p:nvPr/>
        </p:nvSpPr>
        <p:spPr bwMode="auto">
          <a:xfrm>
            <a:off x="2028825" y="34766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4" name="Rectangle 70"/>
          <p:cNvSpPr>
            <a:spLocks noChangeArrowheads="1"/>
          </p:cNvSpPr>
          <p:nvPr/>
        </p:nvSpPr>
        <p:spPr bwMode="auto">
          <a:xfrm>
            <a:off x="2028825" y="39338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5" name="Rectangle 71"/>
          <p:cNvSpPr>
            <a:spLocks noChangeArrowheads="1"/>
          </p:cNvSpPr>
          <p:nvPr/>
        </p:nvSpPr>
        <p:spPr bwMode="auto">
          <a:xfrm>
            <a:off x="2028825" y="4391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16" name="Rectangle 72"/>
          <p:cNvSpPr>
            <a:spLocks noChangeArrowheads="1"/>
          </p:cNvSpPr>
          <p:nvPr/>
        </p:nvSpPr>
        <p:spPr bwMode="auto">
          <a:xfrm>
            <a:off x="2028825" y="48482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27" name="Line 83"/>
          <p:cNvSpPr>
            <a:spLocks noChangeShapeType="1"/>
          </p:cNvSpPr>
          <p:nvPr/>
        </p:nvSpPr>
        <p:spPr bwMode="auto">
          <a:xfrm rot="-5400000">
            <a:off x="3472656" y="2810670"/>
            <a:ext cx="365125" cy="9763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99" name="Line 155"/>
          <p:cNvSpPr>
            <a:spLocks noChangeShapeType="1"/>
          </p:cNvSpPr>
          <p:nvPr/>
        </p:nvSpPr>
        <p:spPr bwMode="auto">
          <a:xfrm>
            <a:off x="3176588" y="3479800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0" name="Arc 156"/>
          <p:cNvSpPr>
            <a:spLocks/>
          </p:cNvSpPr>
          <p:nvPr/>
        </p:nvSpPr>
        <p:spPr bwMode="auto">
          <a:xfrm>
            <a:off x="3181350" y="3349625"/>
            <a:ext cx="355600" cy="122238"/>
          </a:xfrm>
          <a:custGeom>
            <a:avLst/>
            <a:gdLst>
              <a:gd name="G0" fmla="+- 0 0 0"/>
              <a:gd name="G1" fmla="+- 7359 0 0"/>
              <a:gd name="G2" fmla="+- 21600 0 0"/>
              <a:gd name="T0" fmla="*/ 20307 w 21600"/>
              <a:gd name="T1" fmla="*/ 0 h 7359"/>
              <a:gd name="T2" fmla="*/ 21600 w 21600"/>
              <a:gd name="T3" fmla="*/ 7359 h 7359"/>
              <a:gd name="T4" fmla="*/ 0 w 21600"/>
              <a:gd name="T5" fmla="*/ 7359 h 7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7359" fill="none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</a:path>
              <a:path w="21600" h="7359" stroke="0" extrusionOk="0">
                <a:moveTo>
                  <a:pt x="20307" y="-1"/>
                </a:moveTo>
                <a:cubicBezTo>
                  <a:pt x="21162" y="2359"/>
                  <a:pt x="21600" y="4849"/>
                  <a:pt x="21600" y="7359"/>
                </a:cubicBezTo>
                <a:lnTo>
                  <a:pt x="0" y="735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01" name="Rectangle 157"/>
          <p:cNvSpPr>
            <a:spLocks noChangeArrowheads="1"/>
          </p:cNvSpPr>
          <p:nvPr/>
        </p:nvSpPr>
        <p:spPr bwMode="auto">
          <a:xfrm>
            <a:off x="3657600" y="3195638"/>
            <a:ext cx="303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</a:t>
            </a:r>
          </a:p>
        </p:txBody>
      </p:sp>
      <p:sp>
        <p:nvSpPr>
          <p:cNvPr id="83111" name="Rectangle 167"/>
          <p:cNvSpPr>
            <a:spLocks noChangeArrowheads="1"/>
          </p:cNvSpPr>
          <p:nvPr/>
        </p:nvSpPr>
        <p:spPr bwMode="auto">
          <a:xfrm>
            <a:off x="2028825" y="21050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112" name="Rectangle 168"/>
          <p:cNvSpPr>
            <a:spLocks noChangeArrowheads="1"/>
          </p:cNvSpPr>
          <p:nvPr/>
        </p:nvSpPr>
        <p:spPr bwMode="auto">
          <a:xfrm>
            <a:off x="2028825" y="5305425"/>
            <a:ext cx="127000" cy="363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116" name="Group 172"/>
          <p:cNvGrpSpPr>
            <a:grpSpLocks/>
          </p:cNvGrpSpPr>
          <p:nvPr/>
        </p:nvGrpSpPr>
        <p:grpSpPr bwMode="auto">
          <a:xfrm>
            <a:off x="4800600" y="1244600"/>
            <a:ext cx="4056063" cy="5237163"/>
            <a:chOff x="3024" y="784"/>
            <a:chExt cx="2555" cy="3299"/>
          </a:xfrm>
        </p:grpSpPr>
        <p:sp>
          <p:nvSpPr>
            <p:cNvPr id="83096" name="Rectangle 152"/>
            <p:cNvSpPr>
              <a:spLocks noChangeArrowheads="1"/>
            </p:cNvSpPr>
            <p:nvPr/>
          </p:nvSpPr>
          <p:spPr bwMode="auto">
            <a:xfrm>
              <a:off x="4450" y="3283"/>
              <a:ext cx="88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 phase if: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83107" name="AutoShape 163"/>
            <p:cNvSpPr>
              <a:spLocks noChangeArrowheads="1"/>
            </p:cNvSpPr>
            <p:nvPr/>
          </p:nvSpPr>
          <p:spPr bwMode="auto">
            <a:xfrm>
              <a:off x="4172" y="3553"/>
              <a:ext cx="1407" cy="266"/>
            </a:xfrm>
            <a:prstGeom prst="roundRect">
              <a:avLst>
                <a:gd name="adj" fmla="val 16667"/>
              </a:avLst>
            </a:prstGeom>
            <a:solidFill>
              <a:srgbClr val="F3FAF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d Sin(</a:t>
              </a:r>
              <a:r>
                <a:rPr lang="en-US" sz="1800">
                  <a:solidFill>
                    <a:srgbClr val="0000FF"/>
                  </a:solidFill>
                  <a:latin typeface="Helvetica Neue" charset="0"/>
                  <a:sym typeface="Symbol" pitchFamily="18" charset="2"/>
                </a:rPr>
                <a:t>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) = m 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  <a:sym typeface="Symbol" pitchFamily="18" charset="2"/>
                </a:rPr>
                <a:t></a:t>
              </a:r>
              <a:r>
                <a:rPr lang="en-US" sz="1800">
                  <a:solidFill>
                    <a:srgbClr val="0000FF"/>
                  </a:solidFill>
                  <a:latin typeface="Chalkboard" charset="0"/>
                </a:rPr>
                <a:t> </a:t>
              </a:r>
            </a:p>
          </p:txBody>
        </p:sp>
        <p:sp>
          <p:nvSpPr>
            <p:cNvPr id="83109" name="Rectangle 165"/>
            <p:cNvSpPr>
              <a:spLocks noChangeArrowheads="1"/>
            </p:cNvSpPr>
            <p:nvPr/>
          </p:nvSpPr>
          <p:spPr bwMode="auto">
            <a:xfrm>
              <a:off x="4192" y="3843"/>
              <a:ext cx="137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for some integer m</a:t>
              </a:r>
            </a:p>
          </p:txBody>
        </p:sp>
        <p:grpSp>
          <p:nvGrpSpPr>
            <p:cNvPr id="83115" name="Group 171"/>
            <p:cNvGrpSpPr>
              <a:grpSpLocks/>
            </p:cNvGrpSpPr>
            <p:nvPr/>
          </p:nvGrpSpPr>
          <p:grpSpPr bwMode="auto">
            <a:xfrm>
              <a:off x="3024" y="784"/>
              <a:ext cx="1694" cy="2938"/>
              <a:chOff x="3024" y="784"/>
              <a:chExt cx="1694" cy="2938"/>
            </a:xfrm>
          </p:grpSpPr>
          <p:sp>
            <p:nvSpPr>
              <p:cNvPr id="82946" name="Line 2"/>
              <p:cNvSpPr>
                <a:spLocks noChangeShapeType="1"/>
              </p:cNvSpPr>
              <p:nvPr/>
            </p:nvSpPr>
            <p:spPr bwMode="auto">
              <a:xfrm>
                <a:off x="3024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7" name="Line 3"/>
              <p:cNvSpPr>
                <a:spLocks noChangeShapeType="1"/>
              </p:cNvSpPr>
              <p:nvPr/>
            </p:nvSpPr>
            <p:spPr bwMode="auto">
              <a:xfrm>
                <a:off x="3408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948" name="Line 4"/>
              <p:cNvSpPr>
                <a:spLocks noChangeShapeType="1"/>
              </p:cNvSpPr>
              <p:nvPr/>
            </p:nvSpPr>
            <p:spPr bwMode="auto">
              <a:xfrm>
                <a:off x="3792" y="1319"/>
                <a:ext cx="0" cy="226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8" name="Rectangle 74"/>
              <p:cNvSpPr>
                <a:spLocks noChangeArrowheads="1"/>
              </p:cNvSpPr>
              <p:nvPr/>
            </p:nvSpPr>
            <p:spPr bwMode="auto">
              <a:xfrm>
                <a:off x="3736" y="862"/>
                <a:ext cx="75" cy="69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19" name="Rectangle 75"/>
              <p:cNvSpPr>
                <a:spLocks noChangeArrowheads="1"/>
              </p:cNvSpPr>
              <p:nvPr/>
            </p:nvSpPr>
            <p:spPr bwMode="auto">
              <a:xfrm>
                <a:off x="3736" y="1614"/>
                <a:ext cx="80" cy="10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5" name="Rectangle 81"/>
              <p:cNvSpPr>
                <a:spLocks noChangeArrowheads="1"/>
              </p:cNvSpPr>
              <p:nvPr/>
            </p:nvSpPr>
            <p:spPr bwMode="auto">
              <a:xfrm>
                <a:off x="3736" y="2766"/>
                <a:ext cx="80" cy="90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6" name="Line 82"/>
              <p:cNvSpPr>
                <a:spLocks noChangeShapeType="1"/>
              </p:cNvSpPr>
              <p:nvPr/>
            </p:nvSpPr>
            <p:spPr bwMode="auto">
              <a:xfrm>
                <a:off x="3786" y="1562"/>
                <a:ext cx="442" cy="1233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28" name="Line 84"/>
              <p:cNvSpPr>
                <a:spLocks noChangeShapeType="1"/>
              </p:cNvSpPr>
              <p:nvPr/>
            </p:nvSpPr>
            <p:spPr bwMode="auto">
              <a:xfrm rot="-5400000">
                <a:off x="4101" y="968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2" name="Line 88"/>
              <p:cNvSpPr>
                <a:spLocks noChangeShapeType="1"/>
              </p:cNvSpPr>
              <p:nvPr/>
            </p:nvSpPr>
            <p:spPr bwMode="auto">
              <a:xfrm rot="-5400000">
                <a:off x="4101" y="2120"/>
                <a:ext cx="336" cy="89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38" name="Line 94"/>
              <p:cNvSpPr>
                <a:spLocks noChangeShapeType="1"/>
              </p:cNvSpPr>
              <p:nvPr/>
            </p:nvSpPr>
            <p:spPr bwMode="auto">
              <a:xfrm rot="-1164959">
                <a:off x="4155" y="1415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42" name="Line 98"/>
              <p:cNvSpPr>
                <a:spLocks noChangeShapeType="1"/>
              </p:cNvSpPr>
              <p:nvPr/>
            </p:nvSpPr>
            <p:spPr bwMode="auto">
              <a:xfrm rot="-1164959">
                <a:off x="4517" y="1287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0" name="Line 126"/>
              <p:cNvSpPr>
                <a:spLocks noChangeShapeType="1"/>
              </p:cNvSpPr>
              <p:nvPr/>
            </p:nvSpPr>
            <p:spPr bwMode="auto">
              <a:xfrm rot="-1164959">
                <a:off x="4160" y="2566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74" name="Line 130"/>
              <p:cNvSpPr>
                <a:spLocks noChangeShapeType="1"/>
              </p:cNvSpPr>
              <p:nvPr/>
            </p:nvSpPr>
            <p:spPr bwMode="auto">
              <a:xfrm rot="-1164959">
                <a:off x="4522" y="243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4" name="Line 150"/>
              <p:cNvSpPr>
                <a:spLocks noChangeShapeType="1"/>
              </p:cNvSpPr>
              <p:nvPr/>
            </p:nvSpPr>
            <p:spPr bwMode="auto">
              <a:xfrm>
                <a:off x="4126" y="1371"/>
                <a:ext cx="454" cy="126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97" name="Rectangle 153"/>
              <p:cNvSpPr>
                <a:spLocks noChangeArrowheads="1"/>
              </p:cNvSpPr>
              <p:nvPr/>
            </p:nvSpPr>
            <p:spPr bwMode="auto">
              <a:xfrm>
                <a:off x="3498" y="2068"/>
                <a:ext cx="2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</a:t>
                </a:r>
              </a:p>
            </p:txBody>
          </p:sp>
          <p:sp>
            <p:nvSpPr>
              <p:cNvPr id="83098" name="Rectangle 154"/>
              <p:cNvSpPr>
                <a:spLocks noChangeArrowheads="1"/>
              </p:cNvSpPr>
              <p:nvPr/>
            </p:nvSpPr>
            <p:spPr bwMode="auto">
              <a:xfrm rot="-1149712">
                <a:off x="3860" y="2839"/>
                <a:ext cx="59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i="1">
                    <a:solidFill>
                      <a:schemeClr val="tx2"/>
                    </a:solidFill>
                    <a:latin typeface="Helvetica Neue" charset="0"/>
                  </a:rPr>
                  <a:t>d 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Sin(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  <a:r>
                  <a:rPr lang="en-US" sz="1800">
                    <a:solidFill>
                      <a:schemeClr val="tx2"/>
                    </a:solidFill>
                    <a:latin typeface="Helvetica Neue" charset="0"/>
                  </a:rPr>
                  <a:t>)</a:t>
                </a:r>
              </a:p>
            </p:txBody>
          </p:sp>
          <p:sp>
            <p:nvSpPr>
              <p:cNvPr id="83102" name="Arc 158"/>
              <p:cNvSpPr>
                <a:spLocks/>
              </p:cNvSpPr>
              <p:nvPr/>
            </p:nvSpPr>
            <p:spPr bwMode="auto">
              <a:xfrm>
                <a:off x="3818" y="1663"/>
                <a:ext cx="72" cy="226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6912 w 6912"/>
                  <a:gd name="T1" fmla="*/ 20464 h 21597"/>
                  <a:gd name="T2" fmla="*/ 358 w 6912"/>
                  <a:gd name="T3" fmla="*/ 21597 h 21597"/>
                  <a:gd name="T4" fmla="*/ 0 w 6912"/>
                  <a:gd name="T5" fmla="*/ 0 h 2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12" h="21597" fill="none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</a:path>
                  <a:path w="6912" h="21597" stroke="0" extrusionOk="0">
                    <a:moveTo>
                      <a:pt x="6912" y="20464"/>
                    </a:moveTo>
                    <a:cubicBezTo>
                      <a:pt x="4798" y="21177"/>
                      <a:pt x="2588" y="21560"/>
                      <a:pt x="358" y="21597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3" name="Rectangle 159"/>
              <p:cNvSpPr>
                <a:spLocks noChangeArrowheads="1"/>
              </p:cNvSpPr>
              <p:nvPr/>
            </p:nvSpPr>
            <p:spPr bwMode="auto">
              <a:xfrm>
                <a:off x="3793" y="1938"/>
                <a:ext cx="1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tx2"/>
                    </a:solidFill>
                    <a:latin typeface="Helvetica Neue" charset="0"/>
                    <a:sym typeface="Symbol" pitchFamily="18" charset="2"/>
                  </a:rPr>
                  <a:t></a:t>
                </a:r>
              </a:p>
            </p:txBody>
          </p:sp>
          <p:sp>
            <p:nvSpPr>
              <p:cNvPr id="83104" name="Line 160"/>
              <p:cNvSpPr>
                <a:spLocks noChangeShapeType="1"/>
              </p:cNvSpPr>
              <p:nvPr/>
            </p:nvSpPr>
            <p:spPr bwMode="auto">
              <a:xfrm>
                <a:off x="3680" y="1589"/>
                <a:ext cx="0" cy="1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5" name="Line 161"/>
              <p:cNvSpPr>
                <a:spLocks noChangeShapeType="1"/>
              </p:cNvSpPr>
              <p:nvPr/>
            </p:nvSpPr>
            <p:spPr bwMode="auto">
              <a:xfrm flipH="1">
                <a:off x="3866" y="2771"/>
                <a:ext cx="336" cy="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06" name="Line 162"/>
              <p:cNvSpPr>
                <a:spLocks noChangeShapeType="1"/>
              </p:cNvSpPr>
              <p:nvPr/>
            </p:nvSpPr>
            <p:spPr bwMode="auto">
              <a:xfrm>
                <a:off x="3792" y="2730"/>
                <a:ext cx="79" cy="22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3" name="Rectangle 169"/>
              <p:cNvSpPr>
                <a:spLocks noChangeArrowheads="1"/>
              </p:cNvSpPr>
              <p:nvPr/>
            </p:nvSpPr>
            <p:spPr bwMode="auto">
              <a:xfrm>
                <a:off x="3670" y="784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114" name="Rectangle 170"/>
              <p:cNvSpPr>
                <a:spLocks noChangeArrowheads="1"/>
              </p:cNvSpPr>
              <p:nvPr/>
            </p:nvSpPr>
            <p:spPr bwMode="auto">
              <a:xfrm>
                <a:off x="3676" y="3589"/>
                <a:ext cx="208" cy="1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by an aperture</a:t>
            </a:r>
          </a:p>
        </p:txBody>
      </p:sp>
      <p:pic>
        <p:nvPicPr>
          <p:cNvPr id="93186" name="Picture 2" descr="http://2.bp.blogspot.com/_rTy5GLW5Qaw/TDTI4yxo63I/AAAAAAAAADY/pxy4ht-ouG4/s1600/beach+diffra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14" y="1595627"/>
            <a:ext cx="4762500" cy="3171826"/>
          </a:xfrm>
          <a:prstGeom prst="rect">
            <a:avLst/>
          </a:prstGeom>
          <a:noFill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7285" y="1634960"/>
            <a:ext cx="3571875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395785" y="5882185"/>
            <a:ext cx="835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See “Teaching Waves with Google Earth” </a:t>
            </a:r>
            <a:r>
              <a:rPr lang="en-US" dirty="0" smtClean="0">
                <a:hlinkClick r:id="rId5"/>
              </a:rPr>
              <a:t>http://arxiv.org/pdf/1201.0001v1.pdf</a:t>
            </a:r>
            <a:r>
              <a:rPr lang="en-US" dirty="0" smtClean="0"/>
              <a:t> for more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Diffraction by an aperture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463675"/>
            <a:ext cx="4886325" cy="2057400"/>
            <a:chOff x="203" y="2870"/>
            <a:chExt cx="3078" cy="1296"/>
          </a:xfrm>
        </p:grpSpPr>
        <p:sp>
          <p:nvSpPr>
            <p:cNvPr id="79876" name="Line 4"/>
            <p:cNvSpPr>
              <a:spLocks noChangeShapeType="1"/>
            </p:cNvSpPr>
            <p:nvPr/>
          </p:nvSpPr>
          <p:spPr bwMode="auto">
            <a:xfrm>
              <a:off x="203" y="3499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67" y="2870"/>
              <a:ext cx="2714" cy="1296"/>
              <a:chOff x="567" y="918"/>
              <a:chExt cx="2714" cy="1296"/>
            </a:xfrm>
          </p:grpSpPr>
          <p:sp>
            <p:nvSpPr>
              <p:cNvPr id="79878" name="Line 6"/>
              <p:cNvSpPr>
                <a:spLocks noChangeShapeType="1"/>
              </p:cNvSpPr>
              <p:nvPr/>
            </p:nvSpPr>
            <p:spPr bwMode="auto">
              <a:xfrm rot="2700000" flipH="1" flipV="1">
                <a:off x="132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79" name="Line 7"/>
              <p:cNvSpPr>
                <a:spLocks noChangeShapeType="1"/>
              </p:cNvSpPr>
              <p:nvPr/>
            </p:nvSpPr>
            <p:spPr bwMode="auto">
              <a:xfrm rot="2700000" flipH="1" flipV="1">
                <a:off x="125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0" name="Line 8"/>
              <p:cNvSpPr>
                <a:spLocks noChangeShapeType="1"/>
              </p:cNvSpPr>
              <p:nvPr/>
            </p:nvSpPr>
            <p:spPr bwMode="auto">
              <a:xfrm rot="2700000" flipH="1" flipV="1">
                <a:off x="1188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1" name="Line 9"/>
              <p:cNvSpPr>
                <a:spLocks noChangeShapeType="1"/>
              </p:cNvSpPr>
              <p:nvPr/>
            </p:nvSpPr>
            <p:spPr bwMode="auto">
              <a:xfrm rot="2700000" flipH="1" flipV="1">
                <a:off x="1119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2" name="Line 10"/>
              <p:cNvSpPr>
                <a:spLocks noChangeShapeType="1"/>
              </p:cNvSpPr>
              <p:nvPr/>
            </p:nvSpPr>
            <p:spPr bwMode="auto">
              <a:xfrm rot="2700000" flipH="1" flipV="1">
                <a:off x="1050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3" name="Line 11"/>
              <p:cNvSpPr>
                <a:spLocks noChangeShapeType="1"/>
              </p:cNvSpPr>
              <p:nvPr/>
            </p:nvSpPr>
            <p:spPr bwMode="auto">
              <a:xfrm rot="2700000" flipH="1" flipV="1">
                <a:off x="981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4" name="Line 12"/>
              <p:cNvSpPr>
                <a:spLocks noChangeShapeType="1"/>
              </p:cNvSpPr>
              <p:nvPr/>
            </p:nvSpPr>
            <p:spPr bwMode="auto">
              <a:xfrm rot="2700000" flipH="1" flipV="1">
                <a:off x="912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5" name="Line 13"/>
              <p:cNvSpPr>
                <a:spLocks noChangeShapeType="1"/>
              </p:cNvSpPr>
              <p:nvPr/>
            </p:nvSpPr>
            <p:spPr bwMode="auto">
              <a:xfrm rot="2700000" flipH="1" flipV="1">
                <a:off x="843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6" name="Line 14"/>
              <p:cNvSpPr>
                <a:spLocks noChangeShapeType="1"/>
              </p:cNvSpPr>
              <p:nvPr/>
            </p:nvSpPr>
            <p:spPr bwMode="auto">
              <a:xfrm rot="2700000" flipH="1" flipV="1">
                <a:off x="774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7" name="Line 15"/>
              <p:cNvSpPr>
                <a:spLocks noChangeShapeType="1"/>
              </p:cNvSpPr>
              <p:nvPr/>
            </p:nvSpPr>
            <p:spPr bwMode="auto">
              <a:xfrm rot="2700000" flipH="1" flipV="1">
                <a:off x="70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8" name="Line 16"/>
              <p:cNvSpPr>
                <a:spLocks noChangeShapeType="1"/>
              </p:cNvSpPr>
              <p:nvPr/>
            </p:nvSpPr>
            <p:spPr bwMode="auto">
              <a:xfrm rot="2700000" flipH="1" flipV="1">
                <a:off x="636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9" name="Line 17"/>
              <p:cNvSpPr>
                <a:spLocks noChangeShapeType="1"/>
              </p:cNvSpPr>
              <p:nvPr/>
            </p:nvSpPr>
            <p:spPr bwMode="auto">
              <a:xfrm rot="2700000" flipH="1" flipV="1">
                <a:off x="567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0" name="Arc 18"/>
              <p:cNvSpPr>
                <a:spLocks/>
              </p:cNvSpPr>
              <p:nvPr/>
            </p:nvSpPr>
            <p:spPr bwMode="auto">
              <a:xfrm rot="2700000">
                <a:off x="1985" y="918"/>
                <a:ext cx="1296" cy="12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1" name="Arc 19"/>
              <p:cNvSpPr>
                <a:spLocks/>
              </p:cNvSpPr>
              <p:nvPr/>
            </p:nvSpPr>
            <p:spPr bwMode="auto">
              <a:xfrm rot="2700000">
                <a:off x="1786" y="1398"/>
                <a:ext cx="336" cy="33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2" name="Arc 20"/>
              <p:cNvSpPr>
                <a:spLocks/>
              </p:cNvSpPr>
              <p:nvPr/>
            </p:nvSpPr>
            <p:spPr bwMode="auto">
              <a:xfrm rot="2700000">
                <a:off x="1806" y="1350"/>
                <a:ext cx="432" cy="43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3" name="Arc 21"/>
              <p:cNvSpPr>
                <a:spLocks/>
              </p:cNvSpPr>
              <p:nvPr/>
            </p:nvSpPr>
            <p:spPr bwMode="auto">
              <a:xfrm rot="2700000">
                <a:off x="1826" y="1302"/>
                <a:ext cx="528" cy="52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4" name="Arc 22"/>
              <p:cNvSpPr>
                <a:spLocks/>
              </p:cNvSpPr>
              <p:nvPr/>
            </p:nvSpPr>
            <p:spPr bwMode="auto">
              <a:xfrm rot="2700000">
                <a:off x="1846" y="1254"/>
                <a:ext cx="624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5" name="Arc 23"/>
              <p:cNvSpPr>
                <a:spLocks/>
              </p:cNvSpPr>
              <p:nvPr/>
            </p:nvSpPr>
            <p:spPr bwMode="auto">
              <a:xfrm rot="2700000">
                <a:off x="1866" y="1206"/>
                <a:ext cx="720" cy="72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6" name="Arc 24"/>
              <p:cNvSpPr>
                <a:spLocks/>
              </p:cNvSpPr>
              <p:nvPr/>
            </p:nvSpPr>
            <p:spPr bwMode="auto">
              <a:xfrm rot="2700000">
                <a:off x="1886" y="1158"/>
                <a:ext cx="816" cy="81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7" name="Arc 25"/>
              <p:cNvSpPr>
                <a:spLocks/>
              </p:cNvSpPr>
              <p:nvPr/>
            </p:nvSpPr>
            <p:spPr bwMode="auto">
              <a:xfrm rot="2700000">
                <a:off x="1945" y="1014"/>
                <a:ext cx="1104" cy="110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8" name="Arc 26"/>
              <p:cNvSpPr>
                <a:spLocks/>
              </p:cNvSpPr>
              <p:nvPr/>
            </p:nvSpPr>
            <p:spPr bwMode="auto">
              <a:xfrm rot="2700000">
                <a:off x="1905" y="1110"/>
                <a:ext cx="912" cy="9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99" name="Arc 27"/>
              <p:cNvSpPr>
                <a:spLocks/>
              </p:cNvSpPr>
              <p:nvPr/>
            </p:nvSpPr>
            <p:spPr bwMode="auto">
              <a:xfrm rot="2700000">
                <a:off x="1965" y="966"/>
                <a:ext cx="1200" cy="12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0" name="Arc 28"/>
              <p:cNvSpPr>
                <a:spLocks/>
              </p:cNvSpPr>
              <p:nvPr/>
            </p:nvSpPr>
            <p:spPr bwMode="auto">
              <a:xfrm rot="2700000">
                <a:off x="1925" y="1062"/>
                <a:ext cx="1008" cy="100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1" name="Freeform 29"/>
              <p:cNvSpPr>
                <a:spLocks/>
              </p:cNvSpPr>
              <p:nvPr/>
            </p:nvSpPr>
            <p:spPr bwMode="auto">
              <a:xfrm>
                <a:off x="1887" y="1387"/>
                <a:ext cx="67" cy="34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3" y="130"/>
                  </a:cxn>
                  <a:cxn ang="0">
                    <a:pos x="62" y="222"/>
                  </a:cxn>
                  <a:cxn ang="0">
                    <a:pos x="0" y="349"/>
                  </a:cxn>
                </a:cxnLst>
                <a:rect l="0" t="0" r="r" b="b"/>
                <a:pathLst>
                  <a:path w="67" h="349">
                    <a:moveTo>
                      <a:pt x="1" y="0"/>
                    </a:moveTo>
                    <a:cubicBezTo>
                      <a:pt x="12" y="16"/>
                      <a:pt x="60" y="63"/>
                      <a:pt x="63" y="130"/>
                    </a:cubicBezTo>
                    <a:cubicBezTo>
                      <a:pt x="67" y="197"/>
                      <a:pt x="66" y="170"/>
                      <a:pt x="62" y="222"/>
                    </a:cubicBezTo>
                    <a:cubicBezTo>
                      <a:pt x="58" y="274"/>
                      <a:pt x="22" y="324"/>
                      <a:pt x="0" y="349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2" name="Freeform 30"/>
              <p:cNvSpPr>
                <a:spLocks/>
              </p:cNvSpPr>
              <p:nvPr/>
            </p:nvSpPr>
            <p:spPr bwMode="auto">
              <a:xfrm>
                <a:off x="1805" y="1432"/>
                <a:ext cx="44" cy="25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41" y="67"/>
                  </a:cxn>
                  <a:cxn ang="0">
                    <a:pos x="42" y="184"/>
                  </a:cxn>
                  <a:cxn ang="0">
                    <a:pos x="0" y="251"/>
                  </a:cxn>
                </a:cxnLst>
                <a:rect l="0" t="0" r="r" b="b"/>
                <a:pathLst>
                  <a:path w="44" h="251">
                    <a:moveTo>
                      <a:pt x="7" y="0"/>
                    </a:moveTo>
                    <a:cubicBezTo>
                      <a:pt x="15" y="9"/>
                      <a:pt x="38" y="27"/>
                      <a:pt x="41" y="67"/>
                    </a:cubicBezTo>
                    <a:cubicBezTo>
                      <a:pt x="43" y="106"/>
                      <a:pt x="44" y="152"/>
                      <a:pt x="42" y="184"/>
                    </a:cubicBezTo>
                    <a:cubicBezTo>
                      <a:pt x="41" y="213"/>
                      <a:pt x="15" y="236"/>
                      <a:pt x="0" y="251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 rot="2700000" flipH="1" flipV="1">
                <a:off x="1689" y="1483"/>
                <a:ext cx="146" cy="1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4" name="Line 32"/>
              <p:cNvSpPr>
                <a:spLocks noChangeShapeType="1"/>
              </p:cNvSpPr>
              <p:nvPr/>
            </p:nvSpPr>
            <p:spPr bwMode="auto">
              <a:xfrm rot="2700000" flipH="1" flipV="1">
                <a:off x="1395" y="1228"/>
                <a:ext cx="590" cy="59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5" name="Line 33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980"/>
                <a:ext cx="403" cy="40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906" name="Line 34"/>
              <p:cNvSpPr>
                <a:spLocks noChangeShapeType="1"/>
              </p:cNvSpPr>
              <p:nvPr/>
            </p:nvSpPr>
            <p:spPr bwMode="auto">
              <a:xfrm rot="2700000" flipH="1" flipV="1">
                <a:off x="1569" y="1721"/>
                <a:ext cx="405" cy="41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5902325" y="3613150"/>
            <a:ext cx="21256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Larger aperture</a:t>
            </a: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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weaker diffraction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23850" y="4340225"/>
            <a:ext cx="4027488" cy="1925638"/>
            <a:chOff x="203" y="2735"/>
            <a:chExt cx="2537" cy="1213"/>
          </a:xfrm>
        </p:grpSpPr>
        <p:sp>
          <p:nvSpPr>
            <p:cNvPr id="79909" name="Freeform 37"/>
            <p:cNvSpPr>
              <a:spLocks/>
            </p:cNvSpPr>
            <p:nvPr/>
          </p:nvSpPr>
          <p:spPr bwMode="auto">
            <a:xfrm>
              <a:off x="1826" y="3023"/>
              <a:ext cx="12" cy="6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6"/>
                </a:cxn>
                <a:cxn ang="0">
                  <a:pos x="8" y="616"/>
                </a:cxn>
                <a:cxn ang="0">
                  <a:pos x="2" y="636"/>
                </a:cxn>
              </a:cxnLst>
              <a:rect l="0" t="0" r="r" b="b"/>
              <a:pathLst>
                <a:path w="12" h="636">
                  <a:moveTo>
                    <a:pt x="0" y="0"/>
                  </a:moveTo>
                  <a:cubicBezTo>
                    <a:pt x="4" y="8"/>
                    <a:pt x="8" y="6"/>
                    <a:pt x="10" y="16"/>
                  </a:cubicBezTo>
                  <a:cubicBezTo>
                    <a:pt x="12" y="26"/>
                    <a:pt x="10" y="606"/>
                    <a:pt x="8" y="616"/>
                  </a:cubicBezTo>
                  <a:cubicBezTo>
                    <a:pt x="6" y="626"/>
                    <a:pt x="8" y="630"/>
                    <a:pt x="2" y="63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0" name="Line 38"/>
            <p:cNvSpPr>
              <a:spLocks noChangeShapeType="1"/>
            </p:cNvSpPr>
            <p:nvPr/>
          </p:nvSpPr>
          <p:spPr bwMode="auto">
            <a:xfrm rot="2700000" flipH="1" flipV="1">
              <a:off x="1546" y="3129"/>
              <a:ext cx="430" cy="4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Line 39"/>
            <p:cNvSpPr>
              <a:spLocks noChangeShapeType="1"/>
            </p:cNvSpPr>
            <p:nvPr/>
          </p:nvSpPr>
          <p:spPr bwMode="auto">
            <a:xfrm rot="2700000" flipH="1" flipV="1">
              <a:off x="139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 rot="2700000" flipH="1" flipV="1">
              <a:off x="132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Line 41"/>
            <p:cNvSpPr>
              <a:spLocks noChangeShapeType="1"/>
            </p:cNvSpPr>
            <p:nvPr/>
          </p:nvSpPr>
          <p:spPr bwMode="auto">
            <a:xfrm rot="2700000" flipH="1" flipV="1">
              <a:off x="125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Line 42"/>
            <p:cNvSpPr>
              <a:spLocks noChangeShapeType="1"/>
            </p:cNvSpPr>
            <p:nvPr/>
          </p:nvSpPr>
          <p:spPr bwMode="auto">
            <a:xfrm rot="2700000" flipH="1" flipV="1">
              <a:off x="1188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Line 43"/>
            <p:cNvSpPr>
              <a:spLocks noChangeShapeType="1"/>
            </p:cNvSpPr>
            <p:nvPr/>
          </p:nvSpPr>
          <p:spPr bwMode="auto">
            <a:xfrm rot="2700000" flipH="1" flipV="1">
              <a:off x="1119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6" name="Line 44"/>
            <p:cNvSpPr>
              <a:spLocks noChangeShapeType="1"/>
            </p:cNvSpPr>
            <p:nvPr/>
          </p:nvSpPr>
          <p:spPr bwMode="auto">
            <a:xfrm rot="2700000" flipH="1" flipV="1">
              <a:off x="1050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7" name="Line 45"/>
            <p:cNvSpPr>
              <a:spLocks noChangeShapeType="1"/>
            </p:cNvSpPr>
            <p:nvPr/>
          </p:nvSpPr>
          <p:spPr bwMode="auto">
            <a:xfrm rot="2700000" flipH="1" flipV="1">
              <a:off x="981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8" name="Line 46"/>
            <p:cNvSpPr>
              <a:spLocks noChangeShapeType="1"/>
            </p:cNvSpPr>
            <p:nvPr/>
          </p:nvSpPr>
          <p:spPr bwMode="auto">
            <a:xfrm rot="2700000" flipH="1" flipV="1">
              <a:off x="912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9" name="Line 47"/>
            <p:cNvSpPr>
              <a:spLocks noChangeShapeType="1"/>
            </p:cNvSpPr>
            <p:nvPr/>
          </p:nvSpPr>
          <p:spPr bwMode="auto">
            <a:xfrm rot="2700000" flipH="1" flipV="1">
              <a:off x="843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0" name="Line 48"/>
            <p:cNvSpPr>
              <a:spLocks noChangeShapeType="1"/>
            </p:cNvSpPr>
            <p:nvPr/>
          </p:nvSpPr>
          <p:spPr bwMode="auto">
            <a:xfrm rot="2700000" flipH="1" flipV="1">
              <a:off x="774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1" name="Line 49"/>
            <p:cNvSpPr>
              <a:spLocks noChangeShapeType="1"/>
            </p:cNvSpPr>
            <p:nvPr/>
          </p:nvSpPr>
          <p:spPr bwMode="auto">
            <a:xfrm rot="2700000" flipH="1" flipV="1">
              <a:off x="705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2" name="Line 50"/>
            <p:cNvSpPr>
              <a:spLocks noChangeShapeType="1"/>
            </p:cNvSpPr>
            <p:nvPr/>
          </p:nvSpPr>
          <p:spPr bwMode="auto">
            <a:xfrm rot="2700000" flipH="1" flipV="1">
              <a:off x="636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3" name="Line 51"/>
            <p:cNvSpPr>
              <a:spLocks noChangeShapeType="1"/>
            </p:cNvSpPr>
            <p:nvPr/>
          </p:nvSpPr>
          <p:spPr bwMode="auto">
            <a:xfrm rot="2700000" flipH="1" flipV="1">
              <a:off x="567" y="3015"/>
              <a:ext cx="590" cy="5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203" y="3334"/>
              <a:ext cx="5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 rot="2700000" flipH="1" flipV="1">
              <a:off x="1644" y="2734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 rot="2700000" flipH="1" flipV="1">
              <a:off x="1642" y="3690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7" name="Freeform 55"/>
            <p:cNvSpPr>
              <a:spLocks/>
            </p:cNvSpPr>
            <p:nvPr/>
          </p:nvSpPr>
          <p:spPr bwMode="auto">
            <a:xfrm>
              <a:off x="1894" y="3013"/>
              <a:ext cx="16" cy="6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24"/>
                </a:cxn>
                <a:cxn ang="0">
                  <a:pos x="12" y="624"/>
                </a:cxn>
                <a:cxn ang="0">
                  <a:pos x="0" y="648"/>
                </a:cxn>
              </a:cxnLst>
              <a:rect l="0" t="0" r="r" b="b"/>
              <a:pathLst>
                <a:path w="16" h="648">
                  <a:moveTo>
                    <a:pt x="8" y="0"/>
                  </a:moveTo>
                  <a:cubicBezTo>
                    <a:pt x="12" y="8"/>
                    <a:pt x="12" y="14"/>
                    <a:pt x="14" y="24"/>
                  </a:cubicBezTo>
                  <a:cubicBezTo>
                    <a:pt x="16" y="34"/>
                    <a:pt x="14" y="614"/>
                    <a:pt x="12" y="624"/>
                  </a:cubicBezTo>
                  <a:cubicBezTo>
                    <a:pt x="10" y="634"/>
                    <a:pt x="6" y="642"/>
                    <a:pt x="0" y="6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8" name="Freeform 56"/>
            <p:cNvSpPr>
              <a:spLocks/>
            </p:cNvSpPr>
            <p:nvPr/>
          </p:nvSpPr>
          <p:spPr bwMode="auto">
            <a:xfrm>
              <a:off x="1974" y="3015"/>
              <a:ext cx="12" cy="6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22"/>
                </a:cxn>
                <a:cxn ang="0">
                  <a:pos x="8" y="622"/>
                </a:cxn>
                <a:cxn ang="0">
                  <a:pos x="0" y="654"/>
                </a:cxn>
              </a:cxnLst>
              <a:rect l="0" t="0" r="r" b="b"/>
              <a:pathLst>
                <a:path w="12" h="654">
                  <a:moveTo>
                    <a:pt x="0" y="0"/>
                  </a:moveTo>
                  <a:cubicBezTo>
                    <a:pt x="8" y="2"/>
                    <a:pt x="8" y="12"/>
                    <a:pt x="10" y="22"/>
                  </a:cubicBezTo>
                  <a:cubicBezTo>
                    <a:pt x="12" y="32"/>
                    <a:pt x="10" y="612"/>
                    <a:pt x="8" y="622"/>
                  </a:cubicBezTo>
                  <a:cubicBezTo>
                    <a:pt x="6" y="632"/>
                    <a:pt x="6" y="648"/>
                    <a:pt x="0" y="65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29" name="Freeform 57"/>
            <p:cNvSpPr>
              <a:spLocks/>
            </p:cNvSpPr>
            <p:nvPr/>
          </p:nvSpPr>
          <p:spPr bwMode="auto">
            <a:xfrm>
              <a:off x="2052" y="3003"/>
              <a:ext cx="12" cy="6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2"/>
                </a:cxn>
                <a:cxn ang="0">
                  <a:pos x="8" y="632"/>
                </a:cxn>
                <a:cxn ang="0">
                  <a:pos x="0" y="670"/>
                </a:cxn>
              </a:cxnLst>
              <a:rect l="0" t="0" r="r" b="b"/>
              <a:pathLst>
                <a:path w="12" h="670">
                  <a:moveTo>
                    <a:pt x="0" y="0"/>
                  </a:moveTo>
                  <a:cubicBezTo>
                    <a:pt x="8" y="18"/>
                    <a:pt x="8" y="22"/>
                    <a:pt x="10" y="32"/>
                  </a:cubicBezTo>
                  <a:cubicBezTo>
                    <a:pt x="12" y="42"/>
                    <a:pt x="10" y="622"/>
                    <a:pt x="8" y="632"/>
                  </a:cubicBezTo>
                  <a:cubicBezTo>
                    <a:pt x="6" y="642"/>
                    <a:pt x="6" y="658"/>
                    <a:pt x="0" y="6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0" name="Freeform 58"/>
            <p:cNvSpPr>
              <a:spLocks/>
            </p:cNvSpPr>
            <p:nvPr/>
          </p:nvSpPr>
          <p:spPr bwMode="auto">
            <a:xfrm>
              <a:off x="2122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1" name="Freeform 59"/>
            <p:cNvSpPr>
              <a:spLocks/>
            </p:cNvSpPr>
            <p:nvPr/>
          </p:nvSpPr>
          <p:spPr bwMode="auto">
            <a:xfrm>
              <a:off x="2207" y="2997"/>
              <a:ext cx="18" cy="68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2" name="Freeform 60"/>
            <p:cNvSpPr>
              <a:spLocks/>
            </p:cNvSpPr>
            <p:nvPr/>
          </p:nvSpPr>
          <p:spPr bwMode="auto">
            <a:xfrm>
              <a:off x="2281" y="2989"/>
              <a:ext cx="28" cy="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3" name="Freeform 61"/>
            <p:cNvSpPr>
              <a:spLocks/>
            </p:cNvSpPr>
            <p:nvPr/>
          </p:nvSpPr>
          <p:spPr bwMode="auto">
            <a:xfrm>
              <a:off x="2372" y="2983"/>
              <a:ext cx="28" cy="7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4" name="Freeform 62"/>
            <p:cNvSpPr>
              <a:spLocks/>
            </p:cNvSpPr>
            <p:nvPr/>
          </p:nvSpPr>
          <p:spPr bwMode="auto">
            <a:xfrm>
              <a:off x="2457" y="2975"/>
              <a:ext cx="28" cy="72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5" name="Freeform 63"/>
            <p:cNvSpPr>
              <a:spLocks/>
            </p:cNvSpPr>
            <p:nvPr/>
          </p:nvSpPr>
          <p:spPr bwMode="auto">
            <a:xfrm>
              <a:off x="2542" y="2971"/>
              <a:ext cx="28" cy="73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6" name="Freeform 64"/>
            <p:cNvSpPr>
              <a:spLocks/>
            </p:cNvSpPr>
            <p:nvPr/>
          </p:nvSpPr>
          <p:spPr bwMode="auto">
            <a:xfrm>
              <a:off x="2627" y="2957"/>
              <a:ext cx="28" cy="76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37" name="Freeform 65"/>
            <p:cNvSpPr>
              <a:spLocks/>
            </p:cNvSpPr>
            <p:nvPr/>
          </p:nvSpPr>
          <p:spPr bwMode="auto">
            <a:xfrm>
              <a:off x="2712" y="2959"/>
              <a:ext cx="28" cy="7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6" y="42"/>
                </a:cxn>
                <a:cxn ang="0">
                  <a:pos x="16" y="652"/>
                </a:cxn>
                <a:cxn ang="0">
                  <a:pos x="0" y="684"/>
                </a:cxn>
              </a:cxnLst>
              <a:rect l="0" t="0" r="r" b="b"/>
              <a:pathLst>
                <a:path w="18" h="684">
                  <a:moveTo>
                    <a:pt x="2" y="0"/>
                  </a:moveTo>
                  <a:cubicBezTo>
                    <a:pt x="6" y="8"/>
                    <a:pt x="14" y="20"/>
                    <a:pt x="16" y="42"/>
                  </a:cubicBezTo>
                  <a:cubicBezTo>
                    <a:pt x="18" y="64"/>
                    <a:pt x="18" y="642"/>
                    <a:pt x="16" y="652"/>
                  </a:cubicBezTo>
                  <a:cubicBezTo>
                    <a:pt x="14" y="662"/>
                    <a:pt x="6" y="678"/>
                    <a:pt x="0" y="68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38" name="Rectangle 66"/>
          <p:cNvSpPr>
            <a:spLocks noChangeArrowheads="1"/>
          </p:cNvSpPr>
          <p:nvPr/>
        </p:nvSpPr>
        <p:spPr bwMode="auto">
          <a:xfrm>
            <a:off x="5467350" y="1495425"/>
            <a:ext cx="31353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Light spreads to new angles</a:t>
            </a:r>
          </a:p>
        </p:txBody>
      </p:sp>
      <p:sp>
        <p:nvSpPr>
          <p:cNvPr id="79939" name="Rectangle 67"/>
          <p:cNvSpPr>
            <a:spLocks noChangeArrowheads="1"/>
          </p:cNvSpPr>
          <p:nvPr/>
        </p:nvSpPr>
        <p:spPr bwMode="auto">
          <a:xfrm>
            <a:off x="6953250" y="573088"/>
            <a:ext cx="18303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by an aperture</a:t>
            </a:r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1371600" y="18034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Line 31"/>
          <p:cNvSpPr>
            <a:spLocks noChangeShapeType="1"/>
          </p:cNvSpPr>
          <p:nvPr/>
        </p:nvSpPr>
        <p:spPr bwMode="auto">
          <a:xfrm rot="2700000" flipH="1" flipV="1">
            <a:off x="2491581" y="1554957"/>
            <a:ext cx="639763" cy="641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32"/>
          <p:cNvSpPr>
            <a:spLocks noChangeShapeType="1"/>
          </p:cNvSpPr>
          <p:nvPr/>
        </p:nvSpPr>
        <p:spPr bwMode="auto">
          <a:xfrm rot="2700000" flipH="1" flipV="1">
            <a:off x="2490788" y="2732087"/>
            <a:ext cx="642938" cy="6524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rot="2700000" flipH="1" flipV="1">
            <a:off x="2609057" y="4341019"/>
            <a:ext cx="400050" cy="4016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rot="2700000" flipH="1" flipV="1">
            <a:off x="2606675" y="5857875"/>
            <a:ext cx="406400" cy="412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Freeform 55"/>
          <p:cNvSpPr>
            <a:spLocks/>
          </p:cNvSpPr>
          <p:nvPr/>
        </p:nvSpPr>
        <p:spPr bwMode="auto">
          <a:xfrm flipV="1">
            <a:off x="3395663" y="4467225"/>
            <a:ext cx="211137" cy="169545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Line 66"/>
          <p:cNvSpPr>
            <a:spLocks noChangeShapeType="1"/>
          </p:cNvSpPr>
          <p:nvPr/>
        </p:nvSpPr>
        <p:spPr bwMode="auto">
          <a:xfrm rot="2700000" flipH="1" flipV="1">
            <a:off x="4032250" y="4884738"/>
            <a:ext cx="825500" cy="838200"/>
          </a:xfrm>
          <a:prstGeom prst="line">
            <a:avLst/>
          </a:prstGeom>
          <a:noFill/>
          <a:ln w="57150">
            <a:solidFill>
              <a:srgbClr val="FF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Rectangle 69"/>
          <p:cNvSpPr>
            <a:spLocks noChangeArrowheads="1"/>
          </p:cNvSpPr>
          <p:nvPr/>
        </p:nvSpPr>
        <p:spPr bwMode="auto">
          <a:xfrm>
            <a:off x="5576888" y="1284288"/>
            <a:ext cx="285115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The pure, “far-field”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diffraction pattern</a:t>
            </a:r>
          </a:p>
          <a:p>
            <a:pPr algn="ctr"/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is formed at </a:t>
            </a:r>
            <a:r>
              <a:rPr lang="en-US" sz="1800" dirty="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</a:t>
            </a:r>
            <a:r>
              <a:rPr lang="en-US" sz="1800" dirty="0">
                <a:solidFill>
                  <a:srgbClr val="0000FF"/>
                </a:solidFill>
                <a:latin typeface="Chalkboard" charset="0"/>
              </a:rPr>
              <a:t> distance…</a:t>
            </a:r>
            <a:endParaRPr lang="en-US" sz="1800" dirty="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41030" name="Line 70"/>
          <p:cNvSpPr>
            <a:spLocks noChangeShapeType="1"/>
          </p:cNvSpPr>
          <p:nvPr/>
        </p:nvSpPr>
        <p:spPr bwMode="auto">
          <a:xfrm>
            <a:off x="1371600" y="19208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Line 71"/>
          <p:cNvSpPr>
            <a:spLocks noChangeShapeType="1"/>
          </p:cNvSpPr>
          <p:nvPr/>
        </p:nvSpPr>
        <p:spPr bwMode="auto">
          <a:xfrm>
            <a:off x="1371600" y="20383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Line 72"/>
          <p:cNvSpPr>
            <a:spLocks noChangeShapeType="1"/>
          </p:cNvSpPr>
          <p:nvPr/>
        </p:nvSpPr>
        <p:spPr bwMode="auto">
          <a:xfrm>
            <a:off x="1371600" y="21558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Line 73"/>
          <p:cNvSpPr>
            <a:spLocks noChangeShapeType="1"/>
          </p:cNvSpPr>
          <p:nvPr/>
        </p:nvSpPr>
        <p:spPr bwMode="auto">
          <a:xfrm>
            <a:off x="1371600" y="22733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Freeform 74"/>
          <p:cNvSpPr>
            <a:spLocks/>
          </p:cNvSpPr>
          <p:nvPr/>
        </p:nvSpPr>
        <p:spPr bwMode="auto">
          <a:xfrm>
            <a:off x="1371600" y="2344738"/>
            <a:ext cx="3386138" cy="46037"/>
          </a:xfrm>
          <a:custGeom>
            <a:avLst/>
            <a:gdLst/>
            <a:ahLst/>
            <a:cxnLst>
              <a:cxn ang="0">
                <a:pos x="0" y="29"/>
              </a:cxn>
              <a:cxn ang="0">
                <a:pos x="949" y="29"/>
              </a:cxn>
              <a:cxn ang="0">
                <a:pos x="2133" y="0"/>
              </a:cxn>
            </a:cxnLst>
            <a:rect l="0" t="0" r="r" b="b"/>
            <a:pathLst>
              <a:path w="2133" h="29">
                <a:moveTo>
                  <a:pt x="0" y="29"/>
                </a:moveTo>
                <a:lnTo>
                  <a:pt x="949" y="29"/>
                </a:lnTo>
                <a:lnTo>
                  <a:pt x="2133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Freeform 75"/>
          <p:cNvSpPr>
            <a:spLocks/>
          </p:cNvSpPr>
          <p:nvPr/>
        </p:nvSpPr>
        <p:spPr bwMode="auto">
          <a:xfrm>
            <a:off x="1371600" y="2508250"/>
            <a:ext cx="3395663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4" y="0"/>
              </a:cxn>
              <a:cxn ang="0">
                <a:pos x="2139" y="47"/>
              </a:cxn>
            </a:cxnLst>
            <a:rect l="0" t="0" r="r" b="b"/>
            <a:pathLst>
              <a:path w="2139" h="47">
                <a:moveTo>
                  <a:pt x="0" y="0"/>
                </a:moveTo>
                <a:lnTo>
                  <a:pt x="944" y="0"/>
                </a:lnTo>
                <a:lnTo>
                  <a:pt x="2139" y="4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Line 76"/>
          <p:cNvSpPr>
            <a:spLocks noChangeShapeType="1"/>
          </p:cNvSpPr>
          <p:nvPr/>
        </p:nvSpPr>
        <p:spPr bwMode="auto">
          <a:xfrm>
            <a:off x="1371600" y="26257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Line 77"/>
          <p:cNvSpPr>
            <a:spLocks noChangeShapeType="1"/>
          </p:cNvSpPr>
          <p:nvPr/>
        </p:nvSpPr>
        <p:spPr bwMode="auto">
          <a:xfrm>
            <a:off x="1371600" y="27432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Line 78"/>
          <p:cNvSpPr>
            <a:spLocks noChangeShapeType="1"/>
          </p:cNvSpPr>
          <p:nvPr/>
        </p:nvSpPr>
        <p:spPr bwMode="auto">
          <a:xfrm>
            <a:off x="1371600" y="286067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Line 79"/>
          <p:cNvSpPr>
            <a:spLocks noChangeShapeType="1"/>
          </p:cNvSpPr>
          <p:nvPr/>
        </p:nvSpPr>
        <p:spPr bwMode="auto">
          <a:xfrm>
            <a:off x="1371600" y="297815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Line 80"/>
          <p:cNvSpPr>
            <a:spLocks noChangeShapeType="1"/>
          </p:cNvSpPr>
          <p:nvPr/>
        </p:nvSpPr>
        <p:spPr bwMode="auto">
          <a:xfrm>
            <a:off x="1371600" y="3095625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Line 81"/>
          <p:cNvSpPr>
            <a:spLocks noChangeShapeType="1"/>
          </p:cNvSpPr>
          <p:nvPr/>
        </p:nvSpPr>
        <p:spPr bwMode="auto">
          <a:xfrm flipV="1">
            <a:off x="2860675" y="1966913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Line 82"/>
          <p:cNvSpPr>
            <a:spLocks noChangeShapeType="1"/>
          </p:cNvSpPr>
          <p:nvPr/>
        </p:nvSpPr>
        <p:spPr bwMode="auto">
          <a:xfrm flipV="1">
            <a:off x="2851150" y="1458913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Line 83"/>
          <p:cNvSpPr>
            <a:spLocks noChangeShapeType="1"/>
          </p:cNvSpPr>
          <p:nvPr/>
        </p:nvSpPr>
        <p:spPr bwMode="auto">
          <a:xfrm flipV="1">
            <a:off x="2874963" y="1112838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Line 86"/>
          <p:cNvSpPr>
            <a:spLocks noChangeShapeType="1"/>
          </p:cNvSpPr>
          <p:nvPr/>
        </p:nvSpPr>
        <p:spPr bwMode="auto">
          <a:xfrm>
            <a:off x="2860675" y="2611438"/>
            <a:ext cx="1871663" cy="373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Line 87"/>
          <p:cNvSpPr>
            <a:spLocks noChangeShapeType="1"/>
          </p:cNvSpPr>
          <p:nvPr/>
        </p:nvSpPr>
        <p:spPr bwMode="auto">
          <a:xfrm>
            <a:off x="2851150" y="2628900"/>
            <a:ext cx="1635125" cy="863600"/>
          </a:xfrm>
          <a:prstGeom prst="line">
            <a:avLst/>
          </a:prstGeom>
          <a:noFill/>
          <a:ln w="9525">
            <a:solidFill>
              <a:srgbClr val="FF6568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Line 88"/>
          <p:cNvSpPr>
            <a:spLocks noChangeShapeType="1"/>
          </p:cNvSpPr>
          <p:nvPr/>
        </p:nvSpPr>
        <p:spPr bwMode="auto">
          <a:xfrm>
            <a:off x="2874963" y="2646363"/>
            <a:ext cx="1355725" cy="1192212"/>
          </a:xfrm>
          <a:prstGeom prst="line">
            <a:avLst/>
          </a:prstGeom>
          <a:noFill/>
          <a:ln w="9525">
            <a:solidFill>
              <a:srgbClr val="FFD2C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Line 89"/>
          <p:cNvSpPr>
            <a:spLocks noChangeShapeType="1"/>
          </p:cNvSpPr>
          <p:nvPr/>
        </p:nvSpPr>
        <p:spPr bwMode="auto">
          <a:xfrm>
            <a:off x="1371600" y="467201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Line 91"/>
          <p:cNvSpPr>
            <a:spLocks noChangeShapeType="1"/>
          </p:cNvSpPr>
          <p:nvPr/>
        </p:nvSpPr>
        <p:spPr bwMode="auto">
          <a:xfrm>
            <a:off x="1371600" y="478948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Freeform 92"/>
          <p:cNvSpPr>
            <a:spLocks/>
          </p:cNvSpPr>
          <p:nvPr/>
        </p:nvSpPr>
        <p:spPr bwMode="auto">
          <a:xfrm>
            <a:off x="1371600" y="4876800"/>
            <a:ext cx="3044825" cy="415925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927" y="19"/>
              </a:cxn>
              <a:cxn ang="0">
                <a:pos x="1360" y="0"/>
              </a:cxn>
              <a:cxn ang="0">
                <a:pos x="1918" y="262"/>
              </a:cxn>
            </a:cxnLst>
            <a:rect l="0" t="0" r="r" b="b"/>
            <a:pathLst>
              <a:path w="1918" h="262">
                <a:moveTo>
                  <a:pt x="0" y="19"/>
                </a:moveTo>
                <a:lnTo>
                  <a:pt x="927" y="19"/>
                </a:lnTo>
                <a:lnTo>
                  <a:pt x="1360" y="0"/>
                </a:lnTo>
                <a:lnTo>
                  <a:pt x="1918" y="26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Freeform 93"/>
          <p:cNvSpPr>
            <a:spLocks/>
          </p:cNvSpPr>
          <p:nvPr/>
        </p:nvSpPr>
        <p:spPr bwMode="auto">
          <a:xfrm>
            <a:off x="1371600" y="5024438"/>
            <a:ext cx="3044825" cy="3159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18" y="199"/>
              </a:cxn>
            </a:cxnLst>
            <a:rect l="0" t="0" r="r" b="b"/>
            <a:pathLst>
              <a:path w="1918" h="199">
                <a:moveTo>
                  <a:pt x="0" y="0"/>
                </a:moveTo>
                <a:lnTo>
                  <a:pt x="1322" y="0"/>
                </a:lnTo>
                <a:lnTo>
                  <a:pt x="1918" y="1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4" name="Freeform 94"/>
          <p:cNvSpPr>
            <a:spLocks/>
          </p:cNvSpPr>
          <p:nvPr/>
        </p:nvSpPr>
        <p:spPr bwMode="auto">
          <a:xfrm>
            <a:off x="1371600" y="5141913"/>
            <a:ext cx="3022600" cy="192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2" y="0"/>
              </a:cxn>
              <a:cxn ang="0">
                <a:pos x="1904" y="121"/>
              </a:cxn>
            </a:cxnLst>
            <a:rect l="0" t="0" r="r" b="b"/>
            <a:pathLst>
              <a:path w="1904" h="121">
                <a:moveTo>
                  <a:pt x="0" y="0"/>
                </a:moveTo>
                <a:lnTo>
                  <a:pt x="1322" y="0"/>
                </a:lnTo>
                <a:lnTo>
                  <a:pt x="1904" y="1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7" name="Freeform 97"/>
          <p:cNvSpPr>
            <a:spLocks/>
          </p:cNvSpPr>
          <p:nvPr/>
        </p:nvSpPr>
        <p:spPr bwMode="auto">
          <a:xfrm>
            <a:off x="1371600" y="5343525"/>
            <a:ext cx="3048000" cy="150813"/>
          </a:xfrm>
          <a:custGeom>
            <a:avLst/>
            <a:gdLst/>
            <a:ahLst/>
            <a:cxnLst>
              <a:cxn ang="0">
                <a:pos x="0" y="95"/>
              </a:cxn>
              <a:cxn ang="0">
                <a:pos x="1322" y="95"/>
              </a:cxn>
              <a:cxn ang="0">
                <a:pos x="1920" y="0"/>
              </a:cxn>
            </a:cxnLst>
            <a:rect l="0" t="0" r="r" b="b"/>
            <a:pathLst>
              <a:path w="1920" h="95">
                <a:moveTo>
                  <a:pt x="0" y="95"/>
                </a:moveTo>
                <a:lnTo>
                  <a:pt x="1322" y="95"/>
                </a:lnTo>
                <a:lnTo>
                  <a:pt x="192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8" name="Freeform 98"/>
          <p:cNvSpPr>
            <a:spLocks/>
          </p:cNvSpPr>
          <p:nvPr/>
        </p:nvSpPr>
        <p:spPr bwMode="auto">
          <a:xfrm>
            <a:off x="1371600" y="5346700"/>
            <a:ext cx="3038475" cy="2651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1327" y="167"/>
              </a:cxn>
              <a:cxn ang="0">
                <a:pos x="1914" y="0"/>
              </a:cxn>
            </a:cxnLst>
            <a:rect l="0" t="0" r="r" b="b"/>
            <a:pathLst>
              <a:path w="1914" h="167">
                <a:moveTo>
                  <a:pt x="0" y="167"/>
                </a:moveTo>
                <a:lnTo>
                  <a:pt x="1327" y="167"/>
                </a:lnTo>
                <a:lnTo>
                  <a:pt x="191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59" name="Freeform 99"/>
          <p:cNvSpPr>
            <a:spLocks/>
          </p:cNvSpPr>
          <p:nvPr/>
        </p:nvSpPr>
        <p:spPr bwMode="auto">
          <a:xfrm>
            <a:off x="1371600" y="5387975"/>
            <a:ext cx="3041650" cy="369888"/>
          </a:xfrm>
          <a:custGeom>
            <a:avLst/>
            <a:gdLst/>
            <a:ahLst/>
            <a:cxnLst>
              <a:cxn ang="0">
                <a:pos x="0" y="215"/>
              </a:cxn>
              <a:cxn ang="0">
                <a:pos x="927" y="215"/>
              </a:cxn>
              <a:cxn ang="0">
                <a:pos x="1355" y="233"/>
              </a:cxn>
              <a:cxn ang="0">
                <a:pos x="1916" y="0"/>
              </a:cxn>
            </a:cxnLst>
            <a:rect l="0" t="0" r="r" b="b"/>
            <a:pathLst>
              <a:path w="1916" h="233">
                <a:moveTo>
                  <a:pt x="0" y="215"/>
                </a:moveTo>
                <a:lnTo>
                  <a:pt x="927" y="215"/>
                </a:lnTo>
                <a:lnTo>
                  <a:pt x="1355" y="233"/>
                </a:lnTo>
                <a:lnTo>
                  <a:pt x="191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0" name="Line 100"/>
          <p:cNvSpPr>
            <a:spLocks noChangeShapeType="1"/>
          </p:cNvSpPr>
          <p:nvPr/>
        </p:nvSpPr>
        <p:spPr bwMode="auto">
          <a:xfrm>
            <a:off x="1371600" y="5846763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1" name="Line 101"/>
          <p:cNvSpPr>
            <a:spLocks noChangeShapeType="1"/>
          </p:cNvSpPr>
          <p:nvPr/>
        </p:nvSpPr>
        <p:spPr bwMode="auto">
          <a:xfrm>
            <a:off x="1371600" y="5964238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2" name="Freeform 102"/>
          <p:cNvSpPr>
            <a:spLocks/>
          </p:cNvSpPr>
          <p:nvPr/>
        </p:nvSpPr>
        <p:spPr bwMode="auto">
          <a:xfrm>
            <a:off x="1371600" y="5260975"/>
            <a:ext cx="3014663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6" y="0"/>
              </a:cxn>
              <a:cxn ang="0">
                <a:pos x="1899" y="46"/>
              </a:cxn>
            </a:cxnLst>
            <a:rect l="0" t="0" r="r" b="b"/>
            <a:pathLst>
              <a:path w="1899" h="46">
                <a:moveTo>
                  <a:pt x="0" y="0"/>
                </a:moveTo>
                <a:lnTo>
                  <a:pt x="1316" y="0"/>
                </a:lnTo>
                <a:lnTo>
                  <a:pt x="1899" y="46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3" name="Freeform 103"/>
          <p:cNvSpPr>
            <a:spLocks/>
          </p:cNvSpPr>
          <p:nvPr/>
        </p:nvSpPr>
        <p:spPr bwMode="auto">
          <a:xfrm>
            <a:off x="1371600" y="5340350"/>
            <a:ext cx="3044825" cy="39688"/>
          </a:xfrm>
          <a:custGeom>
            <a:avLst/>
            <a:gdLst/>
            <a:ahLst/>
            <a:cxnLst>
              <a:cxn ang="0">
                <a:pos x="0" y="25"/>
              </a:cxn>
              <a:cxn ang="0">
                <a:pos x="1322" y="25"/>
              </a:cxn>
              <a:cxn ang="0">
                <a:pos x="1918" y="0"/>
              </a:cxn>
            </a:cxnLst>
            <a:rect l="0" t="0" r="r" b="b"/>
            <a:pathLst>
              <a:path w="1918" h="25">
                <a:moveTo>
                  <a:pt x="0" y="25"/>
                </a:moveTo>
                <a:lnTo>
                  <a:pt x="1322" y="25"/>
                </a:lnTo>
                <a:lnTo>
                  <a:pt x="191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4" name="Freeform 104"/>
          <p:cNvSpPr>
            <a:spLocks/>
          </p:cNvSpPr>
          <p:nvPr/>
        </p:nvSpPr>
        <p:spPr bwMode="auto">
          <a:xfrm>
            <a:off x="2879725" y="4741863"/>
            <a:ext cx="1536700" cy="49053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431" y="0"/>
              </a:cxn>
              <a:cxn ang="0">
                <a:pos x="968" y="309"/>
              </a:cxn>
            </a:cxnLst>
            <a:rect l="0" t="0" r="r" b="b"/>
            <a:pathLst>
              <a:path w="968" h="309">
                <a:moveTo>
                  <a:pt x="0" y="58"/>
                </a:moveTo>
                <a:lnTo>
                  <a:pt x="431" y="0"/>
                </a:lnTo>
                <a:lnTo>
                  <a:pt x="968" y="309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65" name="Freeform 105"/>
          <p:cNvSpPr>
            <a:spLocks/>
          </p:cNvSpPr>
          <p:nvPr/>
        </p:nvSpPr>
        <p:spPr bwMode="auto">
          <a:xfrm>
            <a:off x="2862263" y="5445125"/>
            <a:ext cx="1554162" cy="447675"/>
          </a:xfrm>
          <a:custGeom>
            <a:avLst/>
            <a:gdLst/>
            <a:ahLst/>
            <a:cxnLst>
              <a:cxn ang="0">
                <a:pos x="0" y="222"/>
              </a:cxn>
              <a:cxn ang="0">
                <a:pos x="432" y="282"/>
              </a:cxn>
              <a:cxn ang="0">
                <a:pos x="979" y="0"/>
              </a:cxn>
            </a:cxnLst>
            <a:rect l="0" t="0" r="r" b="b"/>
            <a:pathLst>
              <a:path w="979" h="282">
                <a:moveTo>
                  <a:pt x="0" y="222"/>
                </a:moveTo>
                <a:lnTo>
                  <a:pt x="432" y="282"/>
                </a:lnTo>
                <a:lnTo>
                  <a:pt x="979" y="0"/>
                </a:lnTo>
              </a:path>
            </a:pathLst>
          </a:custGeom>
          <a:noFill/>
          <a:ln w="9525">
            <a:solidFill>
              <a:srgbClr val="FF6568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70" name="Rectangle 110"/>
          <p:cNvSpPr>
            <a:spLocks noChangeArrowheads="1"/>
          </p:cNvSpPr>
          <p:nvPr/>
        </p:nvSpPr>
        <p:spPr bwMode="auto">
          <a:xfrm>
            <a:off x="5680075" y="4722813"/>
            <a:ext cx="222567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…or can be formed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at a finite distance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by a lens…</a:t>
            </a:r>
          </a:p>
        </p:txBody>
      </p:sp>
      <p:pic>
        <p:nvPicPr>
          <p:cNvPr id="41075" name="Picture 1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1081" name="Group 121"/>
          <p:cNvGrpSpPr>
            <a:grpSpLocks/>
          </p:cNvGrpSpPr>
          <p:nvPr/>
        </p:nvGrpSpPr>
        <p:grpSpPr bwMode="auto">
          <a:xfrm>
            <a:off x="1935163" y="6019800"/>
            <a:ext cx="6534150" cy="685800"/>
            <a:chOff x="1219" y="3792"/>
            <a:chExt cx="4116" cy="432"/>
          </a:xfrm>
        </p:grpSpPr>
        <p:sp>
          <p:nvSpPr>
            <p:cNvPr id="41073" name="Rectangle 113"/>
            <p:cNvSpPr>
              <a:spLocks noChangeArrowheads="1"/>
            </p:cNvSpPr>
            <p:nvPr/>
          </p:nvSpPr>
          <p:spPr bwMode="auto">
            <a:xfrm>
              <a:off x="3324" y="3865"/>
              <a:ext cx="201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>
                  <a:solidFill>
                    <a:srgbClr val="0000FF"/>
                  </a:solidFill>
                  <a:latin typeface="Chalkboard" charset="0"/>
                </a:rPr>
                <a:t>…as happens in a microscope</a:t>
              </a:r>
              <a:endParaRPr lang="en-US" sz="1800" i="1">
                <a:solidFill>
                  <a:schemeClr val="tx2"/>
                </a:solidFill>
                <a:latin typeface="Chalkboard" charset="0"/>
              </a:endParaRPr>
            </a:p>
          </p:txBody>
        </p:sp>
        <p:sp>
          <p:nvSpPr>
            <p:cNvPr id="41076" name="Rectangle 116"/>
            <p:cNvSpPr>
              <a:spLocks noChangeArrowheads="1"/>
            </p:cNvSpPr>
            <p:nvPr/>
          </p:nvSpPr>
          <p:spPr bwMode="auto">
            <a:xfrm>
              <a:off x="1219" y="3984"/>
              <a:ext cx="111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Objective pupil</a:t>
              </a:r>
            </a:p>
          </p:txBody>
        </p:sp>
        <p:sp>
          <p:nvSpPr>
            <p:cNvPr id="41079" name="Rectangle 119"/>
            <p:cNvSpPr>
              <a:spLocks noChangeArrowheads="1"/>
            </p:cNvSpPr>
            <p:nvPr/>
          </p:nvSpPr>
          <p:spPr bwMode="auto">
            <a:xfrm>
              <a:off x="2299" y="3792"/>
              <a:ext cx="970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Intermediate</a:t>
              </a:r>
            </a:p>
            <a:p>
              <a:pPr algn="ctr"/>
              <a:r>
                <a:rPr lang="en-US" sz="1800">
                  <a:solidFill>
                    <a:schemeClr val="tx2"/>
                  </a:solidFill>
                  <a:latin typeface="Chalkboard" charset="0"/>
                </a:rPr>
                <a:t>image</a:t>
              </a:r>
            </a:p>
          </p:txBody>
        </p:sp>
      </p:grpSp>
      <p:sp>
        <p:nvSpPr>
          <p:cNvPr id="41080" name="Rectangle 120"/>
          <p:cNvSpPr>
            <a:spLocks noChangeArrowheads="1"/>
          </p:cNvSpPr>
          <p:nvPr/>
        </p:nvSpPr>
        <p:spPr bwMode="auto">
          <a:xfrm>
            <a:off x="2990850" y="4114800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41083" name="Rectangle 123"/>
          <p:cNvSpPr>
            <a:spLocks noChangeArrowheads="1"/>
          </p:cNvSpPr>
          <p:nvPr/>
        </p:nvSpPr>
        <p:spPr bwMode="auto">
          <a:xfrm>
            <a:off x="6953250" y="573088"/>
            <a:ext cx="16605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drawn as 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8" name="Line 64"/>
          <p:cNvSpPr>
            <a:spLocks noChangeShapeType="1"/>
          </p:cNvSpPr>
          <p:nvPr/>
        </p:nvSpPr>
        <p:spPr bwMode="auto">
          <a:xfrm>
            <a:off x="5426075" y="3038475"/>
            <a:ext cx="3416300" cy="9525"/>
          </a:xfrm>
          <a:prstGeom prst="line">
            <a:avLst/>
          </a:prstGeom>
          <a:noFill/>
          <a:ln w="6350">
            <a:solidFill>
              <a:srgbClr val="C4C4C4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Airy Pattern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1398588" y="944563"/>
            <a:ext cx="62626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Chalkboard" charset="0"/>
              </a:rPr>
              <a:t>= the far-field diffraction pattern from a round aperture</a:t>
            </a:r>
          </a:p>
        </p:txBody>
      </p:sp>
      <p:pic>
        <p:nvPicPr>
          <p:cNvPr id="42026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3" y="1585913"/>
            <a:ext cx="3611562" cy="1493837"/>
          </a:xfrm>
          <a:prstGeom prst="rect">
            <a:avLst/>
          </a:prstGeom>
          <a:noFill/>
        </p:spPr>
      </p:pic>
      <p:pic>
        <p:nvPicPr>
          <p:cNvPr id="42027" name="Picture 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371600"/>
            <a:ext cx="5410200" cy="4302125"/>
          </a:xfrm>
          <a:prstGeom prst="rect">
            <a:avLst/>
          </a:prstGeom>
          <a:noFill/>
        </p:spPr>
      </p:pic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6705600" y="3268663"/>
            <a:ext cx="847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6707188" y="30400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7578725" y="3048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33" name="Rectangle 49"/>
          <p:cNvSpPr>
            <a:spLocks noChangeArrowheads="1"/>
          </p:cNvSpPr>
          <p:nvPr/>
        </p:nvSpPr>
        <p:spPr bwMode="auto">
          <a:xfrm>
            <a:off x="6075363" y="3392488"/>
            <a:ext cx="218122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“Airy disk” diameter</a:t>
            </a:r>
          </a:p>
          <a:p>
            <a:pPr algn="ctr"/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= 2.44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 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 b="1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b="1" i="1">
                <a:solidFill>
                  <a:schemeClr val="tx2"/>
                </a:solidFill>
                <a:latin typeface="Chalkboard" charset="0"/>
              </a:rPr>
              <a:t>d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(for small angles 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d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/</a:t>
            </a:r>
            <a:r>
              <a:rPr lang="en-US" sz="1600" i="1">
                <a:solidFill>
                  <a:schemeClr val="tx2"/>
                </a:solidFill>
                <a:latin typeface="Chalkboard" charset="0"/>
              </a:rPr>
              <a:t>f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)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42045" name="Group 61"/>
          <p:cNvGrpSpPr>
            <a:grpSpLocks/>
          </p:cNvGrpSpPr>
          <p:nvPr/>
        </p:nvGrpSpPr>
        <p:grpSpPr bwMode="auto">
          <a:xfrm>
            <a:off x="5918200" y="4724400"/>
            <a:ext cx="2857500" cy="1576388"/>
            <a:chOff x="1925" y="2948"/>
            <a:chExt cx="2200" cy="1213"/>
          </a:xfrm>
        </p:grpSpPr>
        <p:sp>
          <p:nvSpPr>
            <p:cNvPr id="42034" name="Line 50"/>
            <p:cNvSpPr>
              <a:spLocks noChangeShapeType="1"/>
            </p:cNvSpPr>
            <p:nvPr/>
          </p:nvSpPr>
          <p:spPr bwMode="auto">
            <a:xfrm rot="2700000" flipH="1" flipV="1">
              <a:off x="2705" y="2947"/>
              <a:ext cx="252" cy="2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5" name="Line 51"/>
            <p:cNvSpPr>
              <a:spLocks noChangeShapeType="1"/>
            </p:cNvSpPr>
            <p:nvPr/>
          </p:nvSpPr>
          <p:spPr bwMode="auto">
            <a:xfrm rot="2700000" flipH="1" flipV="1">
              <a:off x="2703" y="3903"/>
              <a:ext cx="256" cy="2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6" name="Freeform 52"/>
            <p:cNvSpPr>
              <a:spLocks/>
            </p:cNvSpPr>
            <p:nvPr/>
          </p:nvSpPr>
          <p:spPr bwMode="auto">
            <a:xfrm flipV="1">
              <a:off x="3200" y="3017"/>
              <a:ext cx="133" cy="1068"/>
            </a:xfrm>
            <a:custGeom>
              <a:avLst/>
              <a:gdLst/>
              <a:ahLst/>
              <a:cxnLst>
                <a:cxn ang="0">
                  <a:pos x="272" y="1088"/>
                </a:cxn>
                <a:cxn ang="0">
                  <a:pos x="331" y="1088"/>
                </a:cxn>
                <a:cxn ang="0">
                  <a:pos x="331" y="0"/>
                </a:cxn>
                <a:cxn ang="0">
                  <a:pos x="272" y="0"/>
                </a:cxn>
                <a:cxn ang="0">
                  <a:pos x="272" y="1088"/>
                </a:cxn>
              </a:cxnLst>
              <a:rect l="0" t="0" r="r" b="b"/>
              <a:pathLst>
                <a:path w="331" h="1088">
                  <a:moveTo>
                    <a:pt x="272" y="1088"/>
                  </a:moveTo>
                  <a:cubicBezTo>
                    <a:pt x="301" y="1088"/>
                    <a:pt x="331" y="1088"/>
                    <a:pt x="331" y="1088"/>
                  </a:cubicBezTo>
                  <a:lnTo>
                    <a:pt x="331" y="0"/>
                  </a:lnTo>
                  <a:cubicBezTo>
                    <a:pt x="331" y="0"/>
                    <a:pt x="301" y="0"/>
                    <a:pt x="272" y="0"/>
                  </a:cubicBezTo>
                  <a:cubicBezTo>
                    <a:pt x="0" y="404"/>
                    <a:pt x="96" y="788"/>
                    <a:pt x="272" y="108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7" name="Line 53"/>
            <p:cNvSpPr>
              <a:spLocks noChangeShapeType="1"/>
            </p:cNvSpPr>
            <p:nvPr/>
          </p:nvSpPr>
          <p:spPr bwMode="auto">
            <a:xfrm rot="2700000" flipH="1" flipV="1">
              <a:off x="3601" y="3280"/>
              <a:ext cx="520" cy="528"/>
            </a:xfrm>
            <a:prstGeom prst="line">
              <a:avLst/>
            </a:prstGeom>
            <a:noFill/>
            <a:ln w="57150">
              <a:solidFill>
                <a:srgbClr val="FF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2040" name="Group 56"/>
            <p:cNvGrpSpPr>
              <a:grpSpLocks/>
            </p:cNvGrpSpPr>
            <p:nvPr/>
          </p:nvGrpSpPr>
          <p:grpSpPr bwMode="auto">
            <a:xfrm>
              <a:off x="1925" y="3277"/>
              <a:ext cx="1918" cy="552"/>
              <a:chOff x="1925" y="3368"/>
              <a:chExt cx="1918" cy="370"/>
            </a:xfrm>
          </p:grpSpPr>
          <p:sp>
            <p:nvSpPr>
              <p:cNvPr id="42038" name="Freeform 54"/>
              <p:cNvSpPr>
                <a:spLocks/>
              </p:cNvSpPr>
              <p:nvPr/>
            </p:nvSpPr>
            <p:spPr bwMode="auto">
              <a:xfrm>
                <a:off x="1925" y="3368"/>
                <a:ext cx="1918" cy="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2" y="0"/>
                  </a:cxn>
                  <a:cxn ang="0">
                    <a:pos x="1918" y="199"/>
                  </a:cxn>
                </a:cxnLst>
                <a:rect l="0" t="0" r="r" b="b"/>
                <a:pathLst>
                  <a:path w="1918" h="199">
                    <a:moveTo>
                      <a:pt x="0" y="0"/>
                    </a:moveTo>
                    <a:lnTo>
                      <a:pt x="1322" y="0"/>
                    </a:lnTo>
                    <a:lnTo>
                      <a:pt x="1918" y="19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9" name="Freeform 55"/>
              <p:cNvSpPr>
                <a:spLocks/>
              </p:cNvSpPr>
              <p:nvPr/>
            </p:nvSpPr>
            <p:spPr bwMode="auto">
              <a:xfrm>
                <a:off x="1925" y="3571"/>
                <a:ext cx="1914" cy="167"/>
              </a:xfrm>
              <a:custGeom>
                <a:avLst/>
                <a:gdLst/>
                <a:ahLst/>
                <a:cxnLst>
                  <a:cxn ang="0">
                    <a:pos x="0" y="167"/>
                  </a:cxn>
                  <a:cxn ang="0">
                    <a:pos x="1327" y="167"/>
                  </a:cxn>
                  <a:cxn ang="0">
                    <a:pos x="1914" y="0"/>
                  </a:cxn>
                </a:cxnLst>
                <a:rect l="0" t="0" r="r" b="b"/>
                <a:pathLst>
                  <a:path w="1914" h="167">
                    <a:moveTo>
                      <a:pt x="0" y="167"/>
                    </a:moveTo>
                    <a:lnTo>
                      <a:pt x="1327" y="167"/>
                    </a:lnTo>
                    <a:lnTo>
                      <a:pt x="1914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41" name="Line 57"/>
            <p:cNvSpPr>
              <a:spLocks noChangeShapeType="1"/>
            </p:cNvSpPr>
            <p:nvPr/>
          </p:nvSpPr>
          <p:spPr bwMode="auto">
            <a:xfrm flipV="1">
              <a:off x="2828" y="3259"/>
              <a:ext cx="0" cy="5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2" name="Rectangle 58"/>
            <p:cNvSpPr>
              <a:spLocks noChangeArrowheads="1"/>
            </p:cNvSpPr>
            <p:nvPr/>
          </p:nvSpPr>
          <p:spPr bwMode="auto">
            <a:xfrm>
              <a:off x="2630" y="3423"/>
              <a:ext cx="23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d</a:t>
              </a:r>
            </a:p>
          </p:txBody>
        </p:sp>
        <p:sp>
          <p:nvSpPr>
            <p:cNvPr id="42043" name="Line 59"/>
            <p:cNvSpPr>
              <a:spLocks noChangeShapeType="1"/>
            </p:cNvSpPr>
            <p:nvPr/>
          </p:nvSpPr>
          <p:spPr bwMode="auto">
            <a:xfrm>
              <a:off x="3312" y="4021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4" name="Rectangle 60"/>
            <p:cNvSpPr>
              <a:spLocks noChangeArrowheads="1"/>
            </p:cNvSpPr>
            <p:nvPr/>
          </p:nvSpPr>
          <p:spPr bwMode="auto">
            <a:xfrm>
              <a:off x="3485" y="3791"/>
              <a:ext cx="217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i="1">
                  <a:solidFill>
                    <a:schemeClr val="tx2"/>
                  </a:solidFill>
                  <a:latin typeface="Chalkboard" charset="0"/>
                </a:rPr>
                <a:t>f</a:t>
              </a:r>
            </a:p>
          </p:txBody>
        </p:sp>
      </p:grpSp>
      <p:sp>
        <p:nvSpPr>
          <p:cNvPr id="42046" name="Line 62"/>
          <p:cNvSpPr>
            <a:spLocks noChangeShapeType="1"/>
          </p:cNvSpPr>
          <p:nvPr/>
        </p:nvSpPr>
        <p:spPr bwMode="auto">
          <a:xfrm>
            <a:off x="7720013" y="2778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7" name="Line 63"/>
          <p:cNvSpPr>
            <a:spLocks noChangeShapeType="1"/>
          </p:cNvSpPr>
          <p:nvPr/>
        </p:nvSpPr>
        <p:spPr bwMode="auto">
          <a:xfrm flipV="1">
            <a:off x="7720013" y="3048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049" name="Rectangle 65"/>
          <p:cNvSpPr>
            <a:spLocks noChangeArrowheads="1"/>
          </p:cNvSpPr>
          <p:nvPr/>
        </p:nvSpPr>
        <p:spPr bwMode="auto">
          <a:xfrm>
            <a:off x="7529513" y="2008188"/>
            <a:ext cx="10493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Height of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first ring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</a:t>
            </a:r>
            <a:r>
              <a:rPr lang="en-US" sz="1600">
                <a:solidFill>
                  <a:schemeClr val="tx2"/>
                </a:solidFill>
                <a:latin typeface="Chalkboard" charset="0"/>
              </a:rPr>
              <a:t> 1.75%</a:t>
            </a:r>
            <a:endParaRPr lang="en-US" sz="1600" i="1">
              <a:solidFill>
                <a:schemeClr val="tx2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Major Imaging Functions of the Microscope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Magnify</a:t>
            </a:r>
          </a:p>
          <a:p>
            <a:endParaRPr lang="en-US" sz="2800"/>
          </a:p>
          <a:p>
            <a:r>
              <a:rPr lang="en-US" sz="2800"/>
              <a:t>Resolve features</a:t>
            </a:r>
          </a:p>
          <a:p>
            <a:endParaRPr lang="en-US" sz="2800"/>
          </a:p>
          <a:p>
            <a:r>
              <a:rPr lang="en-US" sz="2800"/>
              <a:t>Generate Contrast</a:t>
            </a:r>
          </a:p>
          <a:p>
            <a:endParaRPr lang="en-US" sz="2800"/>
          </a:p>
          <a:p>
            <a:r>
              <a:rPr lang="en-US" sz="2800"/>
              <a:t>Capture and Display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1380" name="Freeform 4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Freeform 5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rot="5400000">
            <a:off x="1983581" y="2672557"/>
            <a:ext cx="6588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 rot="5400000">
            <a:off x="1979613" y="3716338"/>
            <a:ext cx="666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Freeform 9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6" name="Freeform 10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392" name="Group 16"/>
          <p:cNvGrpSpPr>
            <a:grpSpLocks/>
          </p:cNvGrpSpPr>
          <p:nvPr/>
        </p:nvGrpSpPr>
        <p:grpSpPr bwMode="auto">
          <a:xfrm>
            <a:off x="1196975" y="3044825"/>
            <a:ext cx="4508500" cy="307975"/>
            <a:chOff x="1731" y="1502"/>
            <a:chExt cx="2840" cy="434"/>
          </a:xfrm>
        </p:grpSpPr>
        <p:sp>
          <p:nvSpPr>
            <p:cNvPr id="101393" name="Freeform 17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4" name="Freeform 18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139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1399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2405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 rot="5400000">
            <a:off x="2059781" y="2596357"/>
            <a:ext cx="506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 rot="5400000">
            <a:off x="2043113" y="3779838"/>
            <a:ext cx="539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0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17" name="Group 17"/>
          <p:cNvGrpSpPr>
            <a:grpSpLocks/>
          </p:cNvGrpSpPr>
          <p:nvPr/>
        </p:nvGrpSpPr>
        <p:grpSpPr bwMode="auto">
          <a:xfrm>
            <a:off x="1203325" y="2879725"/>
            <a:ext cx="4508500" cy="625475"/>
            <a:chOff x="1731" y="1502"/>
            <a:chExt cx="2840" cy="434"/>
          </a:xfrm>
        </p:grpSpPr>
        <p:sp>
          <p:nvSpPr>
            <p:cNvPr id="102418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19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2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103429" name="Freeform 5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Freeform 6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Line 7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 rot="5400000">
            <a:off x="2132013" y="2524125"/>
            <a:ext cx="361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 rot="5400000">
            <a:off x="2123281" y="3860007"/>
            <a:ext cx="379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4" name="Freeform 10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5" name="Freeform 11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Line 16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441" name="Group 17"/>
          <p:cNvGrpSpPr>
            <a:grpSpLocks/>
          </p:cNvGrpSpPr>
          <p:nvPr/>
        </p:nvGrpSpPr>
        <p:grpSpPr bwMode="auto">
          <a:xfrm>
            <a:off x="1200150" y="2733675"/>
            <a:ext cx="4508500" cy="923925"/>
            <a:chOff x="1731" y="1502"/>
            <a:chExt cx="2840" cy="434"/>
          </a:xfrm>
        </p:grpSpPr>
        <p:sp>
          <p:nvSpPr>
            <p:cNvPr id="103442" name="Freeform 18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3" name="Freeform 19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44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2388" y="1828800"/>
            <a:ext cx="2741612" cy="2741613"/>
          </a:xfrm>
          <a:prstGeom prst="rect">
            <a:avLst/>
          </a:prstGeom>
          <a:noFill/>
        </p:spPr>
      </p:pic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6311900" y="814388"/>
            <a:ext cx="28321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= </a:t>
            </a:r>
            <a:r>
              <a:rPr lang="en-US" sz="1800" b="1" i="1">
                <a:solidFill>
                  <a:srgbClr val="0000FF"/>
                </a:solidFill>
                <a:latin typeface="Chalkboard" charset="0"/>
              </a:rPr>
              <a:t>Point Spread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81063"/>
          </a:xfrm>
        </p:spPr>
        <p:txBody>
          <a:bodyPr/>
          <a:lstStyle/>
          <a:p>
            <a:r>
              <a:rPr lang="en-US"/>
              <a:t>Aperture and Resolution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838200" y="5334000"/>
            <a:ext cx="51149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69863" indent="-169863">
              <a:buFontTx/>
              <a:buChar char="•"/>
            </a:pPr>
            <a:r>
              <a:rPr lang="en-US" sz="1800">
                <a:latin typeface="Chalkboard" charset="0"/>
              </a:rPr>
              <a:t>Image resolution improves with aperture size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3838" y="2971800"/>
            <a:ext cx="9191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420813" y="1965325"/>
            <a:ext cx="11906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3246438" y="1900238"/>
            <a:ext cx="1184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854075" y="4554538"/>
            <a:ext cx="2927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halkboard" charset="0"/>
              </a:rPr>
              <a:t>Back focal plane aperture</a:t>
            </a:r>
          </a:p>
        </p:txBody>
      </p:sp>
      <p:sp>
        <p:nvSpPr>
          <p:cNvPr id="71688" name="Freeform 8"/>
          <p:cNvSpPr>
            <a:spLocks/>
          </p:cNvSpPr>
          <p:nvPr/>
        </p:nvSpPr>
        <p:spPr bwMode="auto">
          <a:xfrm rot="-10800000">
            <a:off x="1666875" y="2584450"/>
            <a:ext cx="307975" cy="12223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auto">
          <a:xfrm flipV="1">
            <a:off x="3581400" y="2278063"/>
            <a:ext cx="246063" cy="185102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1193800" y="2593975"/>
            <a:ext cx="4508500" cy="1216025"/>
            <a:chOff x="1731" y="1502"/>
            <a:chExt cx="2840" cy="434"/>
          </a:xfrm>
        </p:grpSpPr>
        <p:sp>
          <p:nvSpPr>
            <p:cNvPr id="71691" name="Freeform 11"/>
            <p:cNvSpPr>
              <a:spLocks/>
            </p:cNvSpPr>
            <p:nvPr/>
          </p:nvSpPr>
          <p:spPr bwMode="auto">
            <a:xfrm>
              <a:off x="1754" y="1502"/>
              <a:ext cx="2817" cy="215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317" y="0"/>
                </a:cxn>
                <a:cxn ang="0">
                  <a:pos x="1579" y="2"/>
                </a:cxn>
                <a:cxn ang="0">
                  <a:pos x="2817" y="215"/>
                </a:cxn>
              </a:cxnLst>
              <a:rect l="0" t="0" r="r" b="b"/>
              <a:pathLst>
                <a:path w="2817" h="215">
                  <a:moveTo>
                    <a:pt x="0" y="207"/>
                  </a:moveTo>
                  <a:lnTo>
                    <a:pt x="317" y="0"/>
                  </a:lnTo>
                  <a:lnTo>
                    <a:pt x="1579" y="2"/>
                  </a:lnTo>
                  <a:lnTo>
                    <a:pt x="2817" y="21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2" name="Freeform 12"/>
            <p:cNvSpPr>
              <a:spLocks/>
            </p:cNvSpPr>
            <p:nvPr/>
          </p:nvSpPr>
          <p:spPr bwMode="auto">
            <a:xfrm>
              <a:off x="1731" y="1709"/>
              <a:ext cx="2813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" y="216"/>
                </a:cxn>
                <a:cxn ang="0">
                  <a:pos x="1592" y="227"/>
                </a:cxn>
                <a:cxn ang="0">
                  <a:pos x="2813" y="8"/>
                </a:cxn>
              </a:cxnLst>
              <a:rect l="0" t="0" r="r" b="b"/>
              <a:pathLst>
                <a:path w="2813" h="227">
                  <a:moveTo>
                    <a:pt x="0" y="0"/>
                  </a:moveTo>
                  <a:lnTo>
                    <a:pt x="341" y="216"/>
                  </a:lnTo>
                  <a:lnTo>
                    <a:pt x="1592" y="227"/>
                  </a:lnTo>
                  <a:lnTo>
                    <a:pt x="2813" y="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693" name="Line 13"/>
          <p:cNvSpPr>
            <a:spLocks noChangeShapeType="1"/>
          </p:cNvSpPr>
          <p:nvPr/>
        </p:nvSpPr>
        <p:spPr bwMode="auto">
          <a:xfrm rot="5400000">
            <a:off x="2012950" y="4338638"/>
            <a:ext cx="61277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 rot="5400000">
            <a:off x="2195513" y="2460625"/>
            <a:ext cx="234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 rot="5400000">
            <a:off x="2186781" y="3923507"/>
            <a:ext cx="2524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Freeform 16"/>
          <p:cNvSpPr>
            <a:spLocks/>
          </p:cNvSpPr>
          <p:nvPr/>
        </p:nvSpPr>
        <p:spPr bwMode="auto">
          <a:xfrm>
            <a:off x="1682750" y="2343150"/>
            <a:ext cx="895350" cy="11445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Freeform 17"/>
          <p:cNvSpPr>
            <a:spLocks/>
          </p:cNvSpPr>
          <p:nvPr/>
        </p:nvSpPr>
        <p:spPr bwMode="auto">
          <a:xfrm flipV="1">
            <a:off x="1682750" y="2901950"/>
            <a:ext cx="895350" cy="11461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384" y="0"/>
              </a:cxn>
              <a:cxn ang="0">
                <a:pos x="384" y="491"/>
              </a:cxn>
            </a:cxnLst>
            <a:rect l="0" t="0" r="r" b="b"/>
            <a:pathLst>
              <a:path w="384" h="491">
                <a:moveTo>
                  <a:pt x="0" y="96"/>
                </a:moveTo>
                <a:lnTo>
                  <a:pt x="96" y="0"/>
                </a:lnTo>
                <a:lnTo>
                  <a:pt x="384" y="0"/>
                </a:lnTo>
                <a:lnTo>
                  <a:pt x="384" y="49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4584700" y="1712913"/>
            <a:ext cx="154622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FF0000"/>
                </a:solidFill>
                <a:latin typeface="Chalkboard" charset="0"/>
              </a:rPr>
              <a:t>Intermediate image plane</a:t>
            </a: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235075" y="3197225"/>
            <a:ext cx="44354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rot="5400000">
            <a:off x="851694" y="3205957"/>
            <a:ext cx="681037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5684838" y="3140075"/>
            <a:ext cx="127000" cy="160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 rot="5400000" flipV="1">
            <a:off x="5242719" y="2693194"/>
            <a:ext cx="881063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1716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828800"/>
            <a:ext cx="2741613" cy="2741613"/>
          </a:xfrm>
          <a:prstGeom prst="rect">
            <a:avLst/>
          </a:prstGeom>
          <a:noFill/>
        </p:spPr>
      </p:pic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6781800" y="838200"/>
            <a:ext cx="183991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Diffraction spot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on image plane</a:t>
            </a:r>
          </a:p>
          <a:p>
            <a:pPr algn="ctr"/>
            <a:r>
              <a:rPr lang="en-US" sz="1800">
                <a:solidFill>
                  <a:srgbClr val="0000FF"/>
                </a:solidFill>
                <a:latin typeface="Chalkboard" charset="0"/>
              </a:rPr>
              <a:t>(resolution)</a:t>
            </a:r>
          </a:p>
        </p:txBody>
      </p:sp>
      <p:sp>
        <p:nvSpPr>
          <p:cNvPr id="71718" name="Arc 38"/>
          <p:cNvSpPr>
            <a:spLocks/>
          </p:cNvSpPr>
          <p:nvPr/>
        </p:nvSpPr>
        <p:spPr bwMode="auto">
          <a:xfrm>
            <a:off x="1219200" y="3052763"/>
            <a:ext cx="195263" cy="149225"/>
          </a:xfrm>
          <a:custGeom>
            <a:avLst/>
            <a:gdLst>
              <a:gd name="G0" fmla="+- 0 0 0"/>
              <a:gd name="G1" fmla="+- 16530 0 0"/>
              <a:gd name="G2" fmla="+- 21600 0 0"/>
              <a:gd name="T0" fmla="*/ 13903 w 21600"/>
              <a:gd name="T1" fmla="*/ 0 h 16530"/>
              <a:gd name="T2" fmla="*/ 21600 w 21600"/>
              <a:gd name="T3" fmla="*/ 16530 h 16530"/>
              <a:gd name="T4" fmla="*/ 0 w 21600"/>
              <a:gd name="T5" fmla="*/ 16530 h 1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530" fill="none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</a:path>
              <a:path w="21600" h="16530" stroke="0" extrusionOk="0">
                <a:moveTo>
                  <a:pt x="13903" y="-1"/>
                </a:moveTo>
                <a:cubicBezTo>
                  <a:pt x="18782" y="4103"/>
                  <a:pt x="21600" y="10153"/>
                  <a:pt x="21600" y="16530"/>
                </a:cubicBezTo>
                <a:lnTo>
                  <a:pt x="0" y="1653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357313" y="2859088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rPr>
              <a:t></a:t>
            </a:r>
            <a:endParaRPr lang="en-US" sz="1800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71727" name="Group 47"/>
          <p:cNvGrpSpPr>
            <a:grpSpLocks/>
          </p:cNvGrpSpPr>
          <p:nvPr/>
        </p:nvGrpSpPr>
        <p:grpSpPr bwMode="auto">
          <a:xfrm>
            <a:off x="1095375" y="5330825"/>
            <a:ext cx="7318375" cy="1176338"/>
            <a:chOff x="690" y="3358"/>
            <a:chExt cx="4610" cy="741"/>
          </a:xfrm>
        </p:grpSpPr>
        <p:sp>
          <p:nvSpPr>
            <p:cNvPr id="71699" name="Rectangle 19"/>
            <p:cNvSpPr>
              <a:spLocks noChangeArrowheads="1"/>
            </p:cNvSpPr>
            <p:nvPr/>
          </p:nvSpPr>
          <p:spPr bwMode="auto">
            <a:xfrm>
              <a:off x="3608" y="3358"/>
              <a:ext cx="1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 sz="1800">
                  <a:latin typeface="Chalkboard" charset="0"/>
                </a:rPr>
                <a:t>Numerical Aperture (NA)</a:t>
              </a:r>
              <a:endParaRPr lang="en-US" sz="1800">
                <a:solidFill>
                  <a:schemeClr val="tx2"/>
                </a:solidFill>
                <a:latin typeface="Chalkboard" charset="0"/>
                <a:sym typeface="Symbol" pitchFamily="18" charset="2"/>
              </a:endParaRPr>
            </a:p>
          </p:txBody>
        </p:sp>
        <p:sp>
          <p:nvSpPr>
            <p:cNvPr id="71721" name="AutoShape 41"/>
            <p:cNvSpPr>
              <a:spLocks noChangeArrowheads="1"/>
            </p:cNvSpPr>
            <p:nvPr/>
          </p:nvSpPr>
          <p:spPr bwMode="auto">
            <a:xfrm>
              <a:off x="690" y="3733"/>
              <a:ext cx="1292" cy="320"/>
            </a:xfrm>
            <a:prstGeom prst="roundRect">
              <a:avLst>
                <a:gd name="adj" fmla="val 16667"/>
              </a:avLst>
            </a:prstGeom>
            <a:solidFill>
              <a:srgbClr val="E8FA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169863" indent="-169863"/>
              <a:r>
                <a:rPr lang="en-US">
                  <a:latin typeface="Helvetica Neue" charset="0"/>
                </a:rPr>
                <a:t>NA = n sin(</a:t>
              </a:r>
              <a:r>
                <a:rPr lang="en-US">
                  <a:solidFill>
                    <a:schemeClr val="tx2"/>
                  </a:solidFill>
                  <a:latin typeface="Helvetica Neue" charset="0"/>
                  <a:sym typeface="Symbol" pitchFamily="18" charset="2"/>
                </a:rPr>
                <a:t></a:t>
              </a:r>
              <a:r>
                <a:rPr lang="en-US">
                  <a:latin typeface="Helvetica Neue" charset="0"/>
                </a:rPr>
                <a:t>)</a:t>
              </a:r>
            </a:p>
          </p:txBody>
        </p:sp>
        <p:sp>
          <p:nvSpPr>
            <p:cNvPr id="71722" name="Line 42"/>
            <p:cNvSpPr>
              <a:spLocks noChangeShapeType="1"/>
            </p:cNvSpPr>
            <p:nvPr/>
          </p:nvSpPr>
          <p:spPr bwMode="auto">
            <a:xfrm>
              <a:off x="2742" y="3489"/>
              <a:ext cx="805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24" name="Rectangle 44"/>
            <p:cNvSpPr>
              <a:spLocks noChangeArrowheads="1"/>
            </p:cNvSpPr>
            <p:nvPr/>
          </p:nvSpPr>
          <p:spPr bwMode="auto">
            <a:xfrm>
              <a:off x="2800" y="3657"/>
              <a:ext cx="220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Char char="a"/>
              </a:pPr>
              <a:r>
                <a:rPr lang="en-US" sz="2000">
                  <a:latin typeface="Chalkboard" charset="0"/>
                </a:rPr>
                <a:t> = light gathering angle</a:t>
              </a:r>
            </a:p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n = refractive index of sample</a:t>
              </a:r>
            </a:p>
          </p:txBody>
        </p:sp>
        <p:sp>
          <p:nvSpPr>
            <p:cNvPr id="71725" name="Rectangle 45"/>
            <p:cNvSpPr>
              <a:spLocks noChangeArrowheads="1"/>
            </p:cNvSpPr>
            <p:nvPr/>
          </p:nvSpPr>
          <p:spPr bwMode="auto">
            <a:xfrm>
              <a:off x="2149" y="3764"/>
              <a:ext cx="5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 typeface="Symbol" pitchFamily="18" charset="2"/>
                <a:buNone/>
              </a:pPr>
              <a:r>
                <a:rPr lang="en-US" sz="2000">
                  <a:latin typeface="Chalkboard" charset="0"/>
                </a:rPr>
                <a:t>where: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Numerical Aperture</a:t>
            </a:r>
          </a:p>
        </p:txBody>
      </p:sp>
      <p:grpSp>
        <p:nvGrpSpPr>
          <p:cNvPr id="75806" name="Group 30"/>
          <p:cNvGrpSpPr>
            <a:grpSpLocks/>
          </p:cNvGrpSpPr>
          <p:nvPr/>
        </p:nvGrpSpPr>
        <p:grpSpPr bwMode="auto">
          <a:xfrm>
            <a:off x="5416550" y="1003300"/>
            <a:ext cx="1116013" cy="957263"/>
            <a:chOff x="1679" y="835"/>
            <a:chExt cx="650" cy="558"/>
          </a:xfrm>
        </p:grpSpPr>
        <p:grpSp>
          <p:nvGrpSpPr>
            <p:cNvPr id="75800" name="Group 24"/>
            <p:cNvGrpSpPr>
              <a:grpSpLocks/>
            </p:cNvGrpSpPr>
            <p:nvPr/>
          </p:nvGrpSpPr>
          <p:grpSpPr bwMode="auto">
            <a:xfrm>
              <a:off x="1721" y="1239"/>
              <a:ext cx="569" cy="91"/>
              <a:chOff x="354" y="1649"/>
              <a:chExt cx="780" cy="1929"/>
            </a:xfrm>
          </p:grpSpPr>
          <p:sp>
            <p:nvSpPr>
              <p:cNvPr id="75796" name="Freeform 20"/>
              <p:cNvSpPr>
                <a:spLocks/>
              </p:cNvSpPr>
              <p:nvPr/>
            </p:nvSpPr>
            <p:spPr bwMode="auto">
              <a:xfrm>
                <a:off x="742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Freeform 21"/>
              <p:cNvSpPr>
                <a:spLocks/>
              </p:cNvSpPr>
              <p:nvPr/>
            </p:nvSpPr>
            <p:spPr bwMode="auto">
              <a:xfrm flipH="1">
                <a:off x="354" y="1649"/>
                <a:ext cx="392" cy="19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0" y="0"/>
                  </a:cxn>
                  <a:cxn ang="0">
                    <a:pos x="0" y="1856"/>
                  </a:cxn>
                  <a:cxn ang="0">
                    <a:pos x="0" y="0"/>
                  </a:cxn>
                </a:cxnLst>
                <a:rect l="0" t="0" r="r" b="b"/>
                <a:pathLst>
                  <a:path w="580" h="1856">
                    <a:moveTo>
                      <a:pt x="0" y="0"/>
                    </a:moveTo>
                    <a:lnTo>
                      <a:pt x="580" y="0"/>
                    </a:lnTo>
                    <a:lnTo>
                      <a:pt x="0" y="18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CD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98" name="Arc 22"/>
            <p:cNvSpPr>
              <a:spLocks/>
            </p:cNvSpPr>
            <p:nvPr/>
          </p:nvSpPr>
          <p:spPr bwMode="auto">
            <a:xfrm>
              <a:off x="2011" y="1271"/>
              <a:ext cx="72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226"/>
                <a:gd name="T1" fmla="*/ 0 h 21600"/>
                <a:gd name="T2" fmla="*/ 17226 w 17226"/>
                <a:gd name="T3" fmla="*/ 8570 h 21600"/>
                <a:gd name="T4" fmla="*/ 0 w 172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26" h="21600" fill="none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</a:path>
                <a:path w="17226" h="21600" stroke="0" extrusionOk="0">
                  <a:moveTo>
                    <a:pt x="-1" y="0"/>
                  </a:moveTo>
                  <a:cubicBezTo>
                    <a:pt x="6767" y="0"/>
                    <a:pt x="13144" y="3171"/>
                    <a:pt x="17226" y="856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9" y="878"/>
              <a:ext cx="65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9" name="Line 23"/>
            <p:cNvSpPr>
              <a:spLocks noChangeShapeType="1"/>
            </p:cNvSpPr>
            <p:nvPr/>
          </p:nvSpPr>
          <p:spPr bwMode="auto">
            <a:xfrm>
              <a:off x="2005" y="835"/>
              <a:ext cx="0" cy="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805" name="Group 29"/>
          <p:cNvGrpSpPr>
            <a:grpSpLocks/>
          </p:cNvGrpSpPr>
          <p:nvPr/>
        </p:nvGrpSpPr>
        <p:grpSpPr bwMode="auto">
          <a:xfrm>
            <a:off x="1762125" y="1019175"/>
            <a:ext cx="2025650" cy="5516563"/>
            <a:chOff x="177" y="845"/>
            <a:chExt cx="1180" cy="3214"/>
          </a:xfrm>
        </p:grpSpPr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761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2" name="Freeform 16"/>
            <p:cNvSpPr>
              <a:spLocks/>
            </p:cNvSpPr>
            <p:nvPr/>
          </p:nvSpPr>
          <p:spPr bwMode="auto">
            <a:xfrm flipH="1">
              <a:off x="203" y="1242"/>
              <a:ext cx="564" cy="2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0" y="0"/>
                </a:cxn>
                <a:cxn ang="0">
                  <a:pos x="0" y="1856"/>
                </a:cxn>
                <a:cxn ang="0">
                  <a:pos x="0" y="0"/>
                </a:cxn>
              </a:cxnLst>
              <a:rect l="0" t="0" r="r" b="b"/>
              <a:pathLst>
                <a:path w="580" h="1856">
                  <a:moveTo>
                    <a:pt x="0" y="0"/>
                  </a:moveTo>
                  <a:lnTo>
                    <a:pt x="580" y="0"/>
                  </a:lnTo>
                  <a:lnTo>
                    <a:pt x="0" y="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9CD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Arc 17"/>
            <p:cNvSpPr>
              <a:spLocks/>
            </p:cNvSpPr>
            <p:nvPr/>
          </p:nvSpPr>
          <p:spPr bwMode="auto">
            <a:xfrm>
              <a:off x="758" y="3043"/>
              <a:ext cx="193" cy="96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4334"/>
                <a:gd name="T1" fmla="*/ 0 h 21600"/>
                <a:gd name="T2" fmla="*/ 4334 w 4334"/>
                <a:gd name="T3" fmla="*/ 440 h 21600"/>
                <a:gd name="T4" fmla="*/ 0 w 43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4" h="21600" fill="none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</a:path>
                <a:path w="4334" h="21600" stroke="0" extrusionOk="0">
                  <a:moveTo>
                    <a:pt x="-1" y="0"/>
                  </a:moveTo>
                  <a:cubicBezTo>
                    <a:pt x="1455" y="0"/>
                    <a:pt x="2907" y="147"/>
                    <a:pt x="4334" y="43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57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" y="887"/>
              <a:ext cx="1180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794" name="Line 18"/>
            <p:cNvSpPr>
              <a:spLocks noChangeShapeType="1"/>
            </p:cNvSpPr>
            <p:nvPr/>
          </p:nvSpPr>
          <p:spPr bwMode="auto">
            <a:xfrm>
              <a:off x="764" y="845"/>
              <a:ext cx="0" cy="3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3175000" y="4583113"/>
            <a:ext cx="1474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4X / 0.20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11.5°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173663" y="2019300"/>
            <a:ext cx="17287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100X / 0.95 NA</a:t>
            </a:r>
          </a:p>
          <a:p>
            <a:r>
              <a:rPr lang="en-US" sz="1800">
                <a:solidFill>
                  <a:schemeClr val="tx2"/>
                </a:solidFill>
                <a:latin typeface="Helvetica Neue" charset="0"/>
                <a:sym typeface="Symbol" pitchFamily="18" charset="2"/>
              </a:rPr>
              <a:t> = 71.8°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0"/>
            <a:ext cx="7772400" cy="584200"/>
          </a:xfrm>
        </p:spPr>
        <p:txBody>
          <a:bodyPr/>
          <a:lstStyle/>
          <a:p>
            <a:r>
              <a:rPr lang="en-US"/>
              <a:t>Immersion Objectives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313" y="1189038"/>
            <a:ext cx="42545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867275" y="3322638"/>
            <a:ext cx="3711575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Oil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1.515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6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6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600" b="1">
                <a:solidFill>
                  <a:srgbClr val="0000FF"/>
                </a:solidFill>
                <a:latin typeface="Chalkboard" charset="0"/>
              </a:rPr>
              <a:t>1.4</a:t>
            </a:r>
            <a:r>
              <a:rPr lang="en-US" sz="1600">
                <a:solidFill>
                  <a:srgbClr val="0000FF"/>
                </a:solidFill>
                <a:latin typeface="Chalkboard" charset="0"/>
              </a:rPr>
              <a:t> (1.45–1.49 for TIRF)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Glycerol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1.45  (85%)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1.35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   (Leica)</a:t>
            </a:r>
          </a:p>
          <a:p>
            <a:pPr>
              <a:tabLst>
                <a:tab pos="571500" algn="l"/>
              </a:tabLst>
            </a:pPr>
            <a:r>
              <a:rPr lang="en-US" sz="1800">
                <a:solidFill>
                  <a:schemeClr val="tx2"/>
                </a:solidFill>
                <a:latin typeface="Chalkboard" charset="0"/>
              </a:rPr>
              <a:t>Water immersion: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n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>
                <a:solidFill>
                  <a:srgbClr val="0000FF"/>
                </a:solidFill>
                <a:latin typeface="Chalkboard" charset="0"/>
              </a:rPr>
              <a:t>1.33 </a:t>
            </a:r>
          </a:p>
          <a:p>
            <a:pPr marL="284163" lvl="1" indent="-169863">
              <a:tabLst>
                <a:tab pos="571500" algn="l"/>
              </a:tabLst>
            </a:pPr>
            <a:r>
              <a:rPr lang="en-US" sz="1800">
                <a:solidFill>
                  <a:srgbClr val="0000FF"/>
                </a:solidFill>
                <a:latin typeface="Chalkboard" charset="0"/>
              </a:rPr>
              <a:t>	max NA </a:t>
            </a:r>
            <a:r>
              <a:rPr lang="en-US" sz="1800">
                <a:solidFill>
                  <a:srgbClr val="0000FF"/>
                </a:solidFill>
                <a:latin typeface="Chalkboard" charset="0"/>
                <a:sym typeface="Symbol" pitchFamily="18" charset="2"/>
              </a:rPr>
              <a:t> </a:t>
            </a:r>
            <a:r>
              <a:rPr lang="en-US" sz="1800" b="1">
                <a:solidFill>
                  <a:srgbClr val="0000FF"/>
                </a:solidFill>
                <a:latin typeface="Chalkboard" charset="0"/>
              </a:rPr>
              <a:t>1.2</a:t>
            </a:r>
          </a:p>
        </p:txBody>
      </p:sp>
      <p:sp>
        <p:nvSpPr>
          <p:cNvPr id="76822" name="Rectangle 22"/>
          <p:cNvSpPr>
            <a:spLocks noChangeArrowheads="1"/>
          </p:cNvSpPr>
          <p:nvPr/>
        </p:nvSpPr>
        <p:spPr bwMode="auto">
          <a:xfrm>
            <a:off x="660400" y="5021263"/>
            <a:ext cx="25415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halkboard" charset="0"/>
              </a:rPr>
              <a:t>NA can approach</a:t>
            </a:r>
          </a:p>
          <a:p>
            <a:r>
              <a:rPr lang="en-US">
                <a:solidFill>
                  <a:srgbClr val="0000FF"/>
                </a:solidFill>
                <a:latin typeface="Chalkboard" charset="0"/>
              </a:rPr>
              <a:t>the index of the</a:t>
            </a:r>
          </a:p>
          <a:p>
            <a:r>
              <a:rPr lang="en-US">
                <a:solidFill>
                  <a:srgbClr val="0000FF"/>
                </a:solidFill>
                <a:latin typeface="Chalkboard" charset="0"/>
              </a:rPr>
              <a:t>immersion fluid</a:t>
            </a:r>
          </a:p>
        </p:txBody>
      </p:sp>
      <p:sp>
        <p:nvSpPr>
          <p:cNvPr id="76823" name="Rectangle 23"/>
          <p:cNvSpPr>
            <a:spLocks noChangeArrowheads="1"/>
          </p:cNvSpPr>
          <p:nvPr/>
        </p:nvSpPr>
        <p:spPr bwMode="auto">
          <a:xfrm>
            <a:off x="285750" y="3248025"/>
            <a:ext cx="53975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98463" indent="-398463">
              <a:buFont typeface="Symbol" pitchFamily="18" charset="2"/>
              <a:buChar char="Þ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NA cannot exceed</a:t>
            </a:r>
          </a:p>
          <a:p>
            <a:pPr marL="398463" indent="-398463">
              <a:buFont typeface="Symbol" pitchFamily="18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the </a:t>
            </a:r>
            <a:r>
              <a:rPr lang="en-US" sz="2000" i="1">
                <a:solidFill>
                  <a:srgbClr val="0000FF"/>
                </a:solidFill>
                <a:latin typeface="Chalkboard" charset="0"/>
              </a:rPr>
              <a:t>lowest</a:t>
            </a:r>
            <a:r>
              <a:rPr lang="en-US" sz="2000">
                <a:solidFill>
                  <a:srgbClr val="0000FF"/>
                </a:solidFill>
                <a:latin typeface="Chalkboard" charset="0"/>
              </a:rPr>
              <a:t> n between the</a:t>
            </a:r>
          </a:p>
          <a:p>
            <a:pPr marL="398463" indent="-398463">
              <a:buFont typeface="Symbol" pitchFamily="18" charset="2"/>
              <a:buNone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	sample and the objective lens</a:t>
            </a:r>
          </a:p>
          <a:p>
            <a:pPr marL="398463" indent="-398463">
              <a:buFont typeface="Symbol" pitchFamily="18" charset="2"/>
              <a:buChar char="Þ"/>
            </a:pPr>
            <a:r>
              <a:rPr lang="en-US" sz="2000">
                <a:solidFill>
                  <a:srgbClr val="FF0000"/>
                </a:solidFill>
                <a:latin typeface="Chalkboard" charset="0"/>
              </a:rPr>
              <a:t>NA &gt;1 requires </a:t>
            </a:r>
            <a:r>
              <a:rPr lang="en-US" sz="2000" b="1" i="1">
                <a:solidFill>
                  <a:srgbClr val="FF0000"/>
                </a:solidFill>
                <a:latin typeface="Chalkboard" charset="0"/>
              </a:rPr>
              <a:t>fluid immersion</a:t>
            </a:r>
            <a:endParaRPr lang="en-US" sz="2000">
              <a:solidFill>
                <a:srgbClr val="0000FF"/>
              </a:solidFill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517775" y="131763"/>
            <a:ext cx="36734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b="1">
                <a:solidFill>
                  <a:schemeClr val="tx2"/>
                </a:solidFill>
                <a:latin typeface="Chalkboard" charset="0"/>
              </a:rPr>
              <a:t>Resolution</a:t>
            </a:r>
            <a:endParaRPr lang="en-US" altLang="en-US" sz="2800" b="1" u="sng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altLang="en-US" sz="2000" b="1">
                <a:solidFill>
                  <a:schemeClr val="tx2"/>
                </a:solidFill>
                <a:latin typeface="Chalkboard" charset="0"/>
              </a:rPr>
              <a:t>Ernst Abbe’s argument (1873)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714375" y="35718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Sample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23825" y="2657475"/>
            <a:ext cx="15192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Objective lens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71488" y="1503363"/>
            <a:ext cx="115728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Back focal</a:t>
            </a:r>
          </a:p>
          <a:p>
            <a:pPr algn="r"/>
            <a:r>
              <a:rPr lang="en-US" altLang="en-US" sz="1600">
                <a:latin typeface="Chalkboard" charset="0"/>
              </a:rPr>
              <a:t>plane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49263" y="4181475"/>
            <a:ext cx="11017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Condenser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227013" y="4714875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1600">
                <a:latin typeface="Chalkboard" charset="0"/>
              </a:rPr>
              <a:t>Light source</a:t>
            </a:r>
          </a:p>
        </p:txBody>
      </p:sp>
      <p:sp>
        <p:nvSpPr>
          <p:cNvPr id="105480" name="Freeform 8"/>
          <p:cNvSpPr>
            <a:spLocks/>
          </p:cNvSpPr>
          <p:nvPr/>
        </p:nvSpPr>
        <p:spPr bwMode="auto">
          <a:xfrm>
            <a:off x="1778000" y="25146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1" name="Freeform 9"/>
          <p:cNvSpPr>
            <a:spLocks/>
          </p:cNvSpPr>
          <p:nvPr/>
        </p:nvSpPr>
        <p:spPr bwMode="auto">
          <a:xfrm flipV="1">
            <a:off x="2393950" y="4327525"/>
            <a:ext cx="1330325" cy="168275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2" name="Freeform 10"/>
          <p:cNvSpPr>
            <a:spLocks/>
          </p:cNvSpPr>
          <p:nvPr/>
        </p:nvSpPr>
        <p:spPr bwMode="auto">
          <a:xfrm>
            <a:off x="2833688" y="4724400"/>
            <a:ext cx="590550" cy="369888"/>
          </a:xfrm>
          <a:custGeom>
            <a:avLst/>
            <a:gdLst/>
            <a:ahLst/>
            <a:cxnLst>
              <a:cxn ang="0">
                <a:pos x="96" y="297"/>
              </a:cxn>
              <a:cxn ang="0">
                <a:pos x="0" y="105"/>
              </a:cxn>
              <a:cxn ang="0">
                <a:pos x="96" y="9"/>
              </a:cxn>
              <a:cxn ang="0">
                <a:pos x="144" y="105"/>
              </a:cxn>
              <a:cxn ang="0">
                <a:pos x="96" y="105"/>
              </a:cxn>
              <a:cxn ang="0">
                <a:pos x="192" y="9"/>
              </a:cxn>
              <a:cxn ang="0">
                <a:pos x="288" y="105"/>
              </a:cxn>
              <a:cxn ang="0">
                <a:pos x="192" y="105"/>
              </a:cxn>
              <a:cxn ang="0">
                <a:pos x="336" y="9"/>
              </a:cxn>
              <a:cxn ang="0">
                <a:pos x="432" y="105"/>
              </a:cxn>
              <a:cxn ang="0">
                <a:pos x="336" y="105"/>
              </a:cxn>
              <a:cxn ang="0">
                <a:pos x="480" y="9"/>
              </a:cxn>
              <a:cxn ang="0">
                <a:pos x="528" y="57"/>
              </a:cxn>
              <a:cxn ang="0">
                <a:pos x="432" y="297"/>
              </a:cxn>
            </a:cxnLst>
            <a:rect l="0" t="0" r="r" b="b"/>
            <a:pathLst>
              <a:path w="536" h="297">
                <a:moveTo>
                  <a:pt x="96" y="297"/>
                </a:moveTo>
                <a:cubicBezTo>
                  <a:pt x="48" y="225"/>
                  <a:pt x="0" y="153"/>
                  <a:pt x="0" y="105"/>
                </a:cubicBezTo>
                <a:cubicBezTo>
                  <a:pt x="0" y="57"/>
                  <a:pt x="72" y="9"/>
                  <a:pt x="96" y="9"/>
                </a:cubicBezTo>
                <a:cubicBezTo>
                  <a:pt x="120" y="9"/>
                  <a:pt x="144" y="89"/>
                  <a:pt x="144" y="105"/>
                </a:cubicBezTo>
                <a:cubicBezTo>
                  <a:pt x="144" y="121"/>
                  <a:pt x="88" y="120"/>
                  <a:pt x="96" y="105"/>
                </a:cubicBezTo>
                <a:cubicBezTo>
                  <a:pt x="103" y="89"/>
                  <a:pt x="160" y="9"/>
                  <a:pt x="192" y="9"/>
                </a:cubicBezTo>
                <a:cubicBezTo>
                  <a:pt x="224" y="9"/>
                  <a:pt x="288" y="89"/>
                  <a:pt x="288" y="105"/>
                </a:cubicBezTo>
                <a:cubicBezTo>
                  <a:pt x="288" y="121"/>
                  <a:pt x="184" y="120"/>
                  <a:pt x="192" y="105"/>
                </a:cubicBezTo>
                <a:cubicBezTo>
                  <a:pt x="199" y="89"/>
                  <a:pt x="296" y="9"/>
                  <a:pt x="336" y="9"/>
                </a:cubicBezTo>
                <a:cubicBezTo>
                  <a:pt x="376" y="9"/>
                  <a:pt x="432" y="89"/>
                  <a:pt x="432" y="105"/>
                </a:cubicBezTo>
                <a:cubicBezTo>
                  <a:pt x="432" y="121"/>
                  <a:pt x="328" y="120"/>
                  <a:pt x="336" y="105"/>
                </a:cubicBezTo>
                <a:cubicBezTo>
                  <a:pt x="343" y="89"/>
                  <a:pt x="447" y="17"/>
                  <a:pt x="480" y="9"/>
                </a:cubicBezTo>
                <a:cubicBezTo>
                  <a:pt x="512" y="0"/>
                  <a:pt x="536" y="9"/>
                  <a:pt x="528" y="57"/>
                </a:cubicBezTo>
                <a:cubicBezTo>
                  <a:pt x="520" y="105"/>
                  <a:pt x="476" y="201"/>
                  <a:pt x="432" y="297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 flipH="1" flipV="1">
            <a:off x="2927350" y="4343400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4" name="Line 12"/>
          <p:cNvSpPr>
            <a:spLocks noChangeShapeType="1"/>
          </p:cNvSpPr>
          <p:nvPr/>
        </p:nvSpPr>
        <p:spPr bwMode="auto">
          <a:xfrm flipV="1">
            <a:off x="2927350" y="37338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 flipV="1">
            <a:off x="3079750" y="4343400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86" name="Line 14"/>
          <p:cNvSpPr>
            <a:spLocks noChangeShapeType="1"/>
          </p:cNvSpPr>
          <p:nvPr/>
        </p:nvSpPr>
        <p:spPr bwMode="auto">
          <a:xfrm flipH="1" flipV="1">
            <a:off x="3232150" y="37338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7" name="Group 15"/>
          <p:cNvGrpSpPr>
            <a:grpSpLocks/>
          </p:cNvGrpSpPr>
          <p:nvPr/>
        </p:nvGrpSpPr>
        <p:grpSpPr bwMode="auto">
          <a:xfrm>
            <a:off x="2317750" y="2743200"/>
            <a:ext cx="914400" cy="990600"/>
            <a:chOff x="1728" y="1824"/>
            <a:chExt cx="576" cy="624"/>
          </a:xfrm>
        </p:grpSpPr>
        <p:sp>
          <p:nvSpPr>
            <p:cNvPr id="105488" name="Line 16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9" name="Line 17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Line 18"/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5491" name="Group 19"/>
          <p:cNvGrpSpPr>
            <a:grpSpLocks/>
          </p:cNvGrpSpPr>
          <p:nvPr/>
        </p:nvGrpSpPr>
        <p:grpSpPr bwMode="auto">
          <a:xfrm flipH="1">
            <a:off x="2927350" y="2743200"/>
            <a:ext cx="914400" cy="990600"/>
            <a:chOff x="1728" y="1824"/>
            <a:chExt cx="576" cy="624"/>
          </a:xfrm>
        </p:grpSpPr>
        <p:sp>
          <p:nvSpPr>
            <p:cNvPr id="105492" name="Line 20"/>
            <p:cNvSpPr>
              <a:spLocks noChangeShapeType="1"/>
            </p:cNvSpPr>
            <p:nvPr/>
          </p:nvSpPr>
          <p:spPr bwMode="auto">
            <a:xfrm flipV="1">
              <a:off x="2112" y="1824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3" name="Line 21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4" name="Line 22"/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384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95" name="Line 23"/>
          <p:cNvSpPr>
            <a:spLocks noChangeShapeType="1"/>
          </p:cNvSpPr>
          <p:nvPr/>
        </p:nvSpPr>
        <p:spPr bwMode="auto">
          <a:xfrm flipH="1" flipV="1">
            <a:off x="23939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6" name="Line 24"/>
          <p:cNvSpPr>
            <a:spLocks noChangeShapeType="1"/>
          </p:cNvSpPr>
          <p:nvPr/>
        </p:nvSpPr>
        <p:spPr bwMode="auto">
          <a:xfrm flipV="1">
            <a:off x="23177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Line 25"/>
          <p:cNvSpPr>
            <a:spLocks noChangeShapeType="1"/>
          </p:cNvSpPr>
          <p:nvPr/>
        </p:nvSpPr>
        <p:spPr bwMode="auto">
          <a:xfrm flipH="1" flipV="1">
            <a:off x="30035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26"/>
          <p:cNvSpPr>
            <a:spLocks noChangeShapeType="1"/>
          </p:cNvSpPr>
          <p:nvPr/>
        </p:nvSpPr>
        <p:spPr bwMode="auto">
          <a:xfrm flipV="1">
            <a:off x="29273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 flipH="1" flipV="1">
            <a:off x="36131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28"/>
          <p:cNvSpPr>
            <a:spLocks noChangeShapeType="1"/>
          </p:cNvSpPr>
          <p:nvPr/>
        </p:nvSpPr>
        <p:spPr bwMode="auto">
          <a:xfrm flipV="1">
            <a:off x="3536950" y="13716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1784350" y="17526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3841750" y="17526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Text Box 31"/>
          <p:cNvSpPr txBox="1">
            <a:spLocks noChangeArrowheads="1"/>
          </p:cNvSpPr>
          <p:nvPr/>
        </p:nvSpPr>
        <p:spPr bwMode="auto">
          <a:xfrm>
            <a:off x="1298575" y="976313"/>
            <a:ext cx="59118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Consider a striped sample ≈ a diffraction grating</a:t>
            </a:r>
          </a:p>
        </p:txBody>
      </p:sp>
      <p:sp>
        <p:nvSpPr>
          <p:cNvPr id="105504" name="Text Box 32"/>
          <p:cNvSpPr txBox="1">
            <a:spLocks noChangeArrowheads="1"/>
          </p:cNvSpPr>
          <p:nvPr/>
        </p:nvSpPr>
        <p:spPr bwMode="auto">
          <a:xfrm>
            <a:off x="3252788" y="3011488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endParaRPr lang="en-US" altLang="en-US" sz="2000"/>
          </a:p>
        </p:txBody>
      </p:sp>
      <p:sp>
        <p:nvSpPr>
          <p:cNvPr id="105505" name="Text Box 33"/>
          <p:cNvSpPr txBox="1">
            <a:spLocks noChangeArrowheads="1"/>
          </p:cNvSpPr>
          <p:nvPr/>
        </p:nvSpPr>
        <p:spPr bwMode="auto">
          <a:xfrm>
            <a:off x="3651250" y="3116263"/>
            <a:ext cx="1792288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Diffracted beams</a:t>
            </a:r>
            <a:endParaRPr lang="en-US" altLang="en-US" sz="1600">
              <a:solidFill>
                <a:schemeClr val="accent2"/>
              </a:solidFill>
              <a:latin typeface="Helvetica" pitchFamily="34" charset="0"/>
            </a:endParaRPr>
          </a:p>
          <a:p>
            <a:r>
              <a:rPr lang="en-US" altLang="en-US" sz="1600" i="1">
                <a:solidFill>
                  <a:srgbClr val="FF0000"/>
                </a:solidFill>
                <a:latin typeface="Helvetica" pitchFamily="34" charset="0"/>
              </a:rPr>
              <a:t>d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 sin(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= 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l</a:t>
            </a:r>
            <a:endParaRPr lang="en-US" altLang="en-US" sz="1600">
              <a:solidFill>
                <a:schemeClr val="accent2"/>
              </a:solidFill>
            </a:endParaRPr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2393950" y="39370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Helvetica" pitchFamily="34" charset="0"/>
              </a:rPr>
              <a:t>d</a:t>
            </a:r>
          </a:p>
        </p:txBody>
      </p:sp>
      <p:sp>
        <p:nvSpPr>
          <p:cNvPr id="105507" name="Text Box 35"/>
          <p:cNvSpPr txBox="1">
            <a:spLocks noChangeArrowheads="1"/>
          </p:cNvSpPr>
          <p:nvPr/>
        </p:nvSpPr>
        <p:spPr bwMode="auto">
          <a:xfrm>
            <a:off x="2144713" y="5057775"/>
            <a:ext cx="20113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Consider first</a:t>
            </a:r>
          </a:p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a </a:t>
            </a:r>
            <a:r>
              <a:rPr lang="en-US" altLang="en-US" sz="1600" u="sng">
                <a:solidFill>
                  <a:schemeClr val="accent2"/>
                </a:solidFill>
                <a:latin typeface="Chalkboard" charset="0"/>
              </a:rPr>
              <a:t>point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light source</a:t>
            </a:r>
          </a:p>
        </p:txBody>
      </p: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2457450" y="3721100"/>
            <a:ext cx="1257300" cy="152400"/>
            <a:chOff x="1536" y="2344"/>
            <a:chExt cx="792" cy="96"/>
          </a:xfrm>
        </p:grpSpPr>
        <p:sp>
          <p:nvSpPr>
            <p:cNvPr id="105509" name="Freeform 37"/>
            <p:cNvSpPr>
              <a:spLocks/>
            </p:cNvSpPr>
            <p:nvPr/>
          </p:nvSpPr>
          <p:spPr bwMode="auto">
            <a:xfrm>
              <a:off x="1800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Freeform 38"/>
            <p:cNvSpPr>
              <a:spLocks/>
            </p:cNvSpPr>
            <p:nvPr/>
          </p:nvSpPr>
          <p:spPr bwMode="auto">
            <a:xfrm>
              <a:off x="1536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2362200" y="39512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 flipH="1">
            <a:off x="2616200" y="39512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>
            <a:off x="2514600" y="3702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>
            <a:off x="2617788" y="37020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515" name="Group 43"/>
          <p:cNvGrpSpPr>
            <a:grpSpLocks/>
          </p:cNvGrpSpPr>
          <p:nvPr/>
        </p:nvGrpSpPr>
        <p:grpSpPr bwMode="auto">
          <a:xfrm>
            <a:off x="2246313" y="1371600"/>
            <a:ext cx="6735762" cy="5275263"/>
            <a:chOff x="1415" y="864"/>
            <a:chExt cx="4243" cy="3323"/>
          </a:xfrm>
        </p:grpSpPr>
        <p:sp>
          <p:nvSpPr>
            <p:cNvPr id="105516" name="Freeform 44"/>
            <p:cNvSpPr>
              <a:spLocks/>
            </p:cNvSpPr>
            <p:nvPr/>
          </p:nvSpPr>
          <p:spPr bwMode="auto">
            <a:xfrm>
              <a:off x="3896" y="1584"/>
              <a:ext cx="1624" cy="19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7" name="Freeform 45"/>
            <p:cNvSpPr>
              <a:spLocks/>
            </p:cNvSpPr>
            <p:nvPr/>
          </p:nvSpPr>
          <p:spPr bwMode="auto">
            <a:xfrm flipV="1">
              <a:off x="4292" y="2726"/>
              <a:ext cx="838" cy="106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432" y="103"/>
                </a:cxn>
                <a:cxn ang="0">
                  <a:pos x="0" y="103"/>
                </a:cxn>
              </a:cxnLst>
              <a:rect l="0" t="0" r="r" b="b"/>
              <a:pathLst>
                <a:path w="432" h="104">
                  <a:moveTo>
                    <a:pt x="0" y="102"/>
                  </a:moveTo>
                  <a:cubicBezTo>
                    <a:pt x="181" y="100"/>
                    <a:pt x="256" y="104"/>
                    <a:pt x="432" y="103"/>
                  </a:cubicBezTo>
                  <a:cubicBezTo>
                    <a:pt x="256" y="0"/>
                    <a:pt x="99" y="35"/>
                    <a:pt x="0" y="103"/>
                  </a:cubicBezTo>
                </a:path>
              </a:pathLst>
            </a:custGeom>
            <a:solidFill>
              <a:schemeClr val="accent1"/>
            </a:solidFill>
            <a:ln w="19050" cmpd="sng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8" name="Freeform 46"/>
            <p:cNvSpPr>
              <a:spLocks/>
            </p:cNvSpPr>
            <p:nvPr/>
          </p:nvSpPr>
          <p:spPr bwMode="auto">
            <a:xfrm>
              <a:off x="4569" y="2976"/>
              <a:ext cx="372" cy="233"/>
            </a:xfrm>
            <a:custGeom>
              <a:avLst/>
              <a:gdLst/>
              <a:ahLst/>
              <a:cxnLst>
                <a:cxn ang="0">
                  <a:pos x="96" y="297"/>
                </a:cxn>
                <a:cxn ang="0">
                  <a:pos x="0" y="105"/>
                </a:cxn>
                <a:cxn ang="0">
                  <a:pos x="96" y="9"/>
                </a:cxn>
                <a:cxn ang="0">
                  <a:pos x="144" y="105"/>
                </a:cxn>
                <a:cxn ang="0">
                  <a:pos x="96" y="105"/>
                </a:cxn>
                <a:cxn ang="0">
                  <a:pos x="192" y="9"/>
                </a:cxn>
                <a:cxn ang="0">
                  <a:pos x="288" y="105"/>
                </a:cxn>
                <a:cxn ang="0">
                  <a:pos x="192" y="105"/>
                </a:cxn>
                <a:cxn ang="0">
                  <a:pos x="336" y="9"/>
                </a:cxn>
                <a:cxn ang="0">
                  <a:pos x="432" y="105"/>
                </a:cxn>
                <a:cxn ang="0">
                  <a:pos x="336" y="105"/>
                </a:cxn>
                <a:cxn ang="0">
                  <a:pos x="480" y="9"/>
                </a:cxn>
                <a:cxn ang="0">
                  <a:pos x="528" y="57"/>
                </a:cxn>
                <a:cxn ang="0">
                  <a:pos x="432" y="297"/>
                </a:cxn>
              </a:cxnLst>
              <a:rect l="0" t="0" r="r" b="b"/>
              <a:pathLst>
                <a:path w="536" h="297">
                  <a:moveTo>
                    <a:pt x="96" y="297"/>
                  </a:moveTo>
                  <a:cubicBezTo>
                    <a:pt x="48" y="225"/>
                    <a:pt x="0" y="153"/>
                    <a:pt x="0" y="105"/>
                  </a:cubicBezTo>
                  <a:cubicBezTo>
                    <a:pt x="0" y="57"/>
                    <a:pt x="72" y="9"/>
                    <a:pt x="96" y="9"/>
                  </a:cubicBezTo>
                  <a:cubicBezTo>
                    <a:pt x="120" y="9"/>
                    <a:pt x="144" y="89"/>
                    <a:pt x="144" y="105"/>
                  </a:cubicBezTo>
                  <a:cubicBezTo>
                    <a:pt x="144" y="121"/>
                    <a:pt x="88" y="120"/>
                    <a:pt x="96" y="105"/>
                  </a:cubicBezTo>
                  <a:cubicBezTo>
                    <a:pt x="103" y="89"/>
                    <a:pt x="160" y="9"/>
                    <a:pt x="192" y="9"/>
                  </a:cubicBezTo>
                  <a:cubicBezTo>
                    <a:pt x="224" y="9"/>
                    <a:pt x="288" y="89"/>
                    <a:pt x="288" y="105"/>
                  </a:cubicBezTo>
                  <a:cubicBezTo>
                    <a:pt x="288" y="121"/>
                    <a:pt x="184" y="120"/>
                    <a:pt x="192" y="105"/>
                  </a:cubicBezTo>
                  <a:cubicBezTo>
                    <a:pt x="199" y="89"/>
                    <a:pt x="296" y="9"/>
                    <a:pt x="336" y="9"/>
                  </a:cubicBezTo>
                  <a:cubicBezTo>
                    <a:pt x="376" y="9"/>
                    <a:pt x="432" y="89"/>
                    <a:pt x="432" y="105"/>
                  </a:cubicBezTo>
                  <a:cubicBezTo>
                    <a:pt x="432" y="121"/>
                    <a:pt x="328" y="120"/>
                    <a:pt x="336" y="105"/>
                  </a:cubicBezTo>
                  <a:cubicBezTo>
                    <a:pt x="343" y="89"/>
                    <a:pt x="447" y="17"/>
                    <a:pt x="480" y="9"/>
                  </a:cubicBezTo>
                  <a:cubicBezTo>
                    <a:pt x="512" y="0"/>
                    <a:pt x="536" y="9"/>
                    <a:pt x="528" y="57"/>
                  </a:cubicBezTo>
                  <a:cubicBezTo>
                    <a:pt x="520" y="105"/>
                    <a:pt x="476" y="201"/>
                    <a:pt x="432" y="297"/>
                  </a:cubicBezTo>
                </a:path>
              </a:pathLst>
            </a:custGeom>
            <a:noFill/>
            <a:ln w="28575" cmpd="sng">
              <a:solidFill>
                <a:srgbClr val="FF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9" name="Line 47"/>
            <p:cNvSpPr>
              <a:spLocks noChangeShapeType="1"/>
            </p:cNvSpPr>
            <p:nvPr/>
          </p:nvSpPr>
          <p:spPr bwMode="auto">
            <a:xfrm flipH="1" flipV="1">
              <a:off x="4628" y="2736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0" name="Line 48"/>
            <p:cNvSpPr>
              <a:spLocks noChangeShapeType="1"/>
            </p:cNvSpPr>
            <p:nvPr/>
          </p:nvSpPr>
          <p:spPr bwMode="auto">
            <a:xfrm flipV="1">
              <a:off x="4628" y="2352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1" name="Line 49"/>
            <p:cNvSpPr>
              <a:spLocks noChangeShapeType="1"/>
            </p:cNvSpPr>
            <p:nvPr/>
          </p:nvSpPr>
          <p:spPr bwMode="auto">
            <a:xfrm flipV="1">
              <a:off x="4724" y="2736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2" name="Line 50"/>
            <p:cNvSpPr>
              <a:spLocks noChangeShapeType="1"/>
            </p:cNvSpPr>
            <p:nvPr/>
          </p:nvSpPr>
          <p:spPr bwMode="auto">
            <a:xfrm flipH="1" flipV="1">
              <a:off x="4820" y="2352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3" name="Line 51"/>
            <p:cNvSpPr>
              <a:spLocks noChangeShapeType="1"/>
            </p:cNvSpPr>
            <p:nvPr/>
          </p:nvSpPr>
          <p:spPr bwMode="auto">
            <a:xfrm flipV="1">
              <a:off x="4628" y="1728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4" name="Line 52"/>
            <p:cNvSpPr>
              <a:spLocks noChangeShapeType="1"/>
            </p:cNvSpPr>
            <p:nvPr/>
          </p:nvSpPr>
          <p:spPr bwMode="auto">
            <a:xfrm flipH="1" flipV="1">
              <a:off x="4052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5" name="Line 53"/>
            <p:cNvSpPr>
              <a:spLocks noChangeShapeType="1"/>
            </p:cNvSpPr>
            <p:nvPr/>
          </p:nvSpPr>
          <p:spPr bwMode="auto">
            <a:xfrm flipH="1" flipV="1">
              <a:off x="4137" y="1104"/>
              <a:ext cx="107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6" name="Line 54"/>
            <p:cNvSpPr>
              <a:spLocks noChangeShapeType="1"/>
            </p:cNvSpPr>
            <p:nvPr/>
          </p:nvSpPr>
          <p:spPr bwMode="auto">
            <a:xfrm flipV="1">
              <a:off x="4052" y="1104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7" name="Line 55"/>
            <p:cNvSpPr>
              <a:spLocks noChangeShapeType="1"/>
            </p:cNvSpPr>
            <p:nvPr/>
          </p:nvSpPr>
          <p:spPr bwMode="auto">
            <a:xfrm flipH="1" flipV="1">
              <a:off x="4676" y="864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8" name="Line 56"/>
            <p:cNvSpPr>
              <a:spLocks noChangeShapeType="1"/>
            </p:cNvSpPr>
            <p:nvPr/>
          </p:nvSpPr>
          <p:spPr bwMode="auto">
            <a:xfrm flipV="1">
              <a:off x="4628" y="864"/>
              <a:ext cx="144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9" name="Line 57"/>
            <p:cNvSpPr>
              <a:spLocks noChangeShapeType="1"/>
            </p:cNvSpPr>
            <p:nvPr/>
          </p:nvSpPr>
          <p:spPr bwMode="auto">
            <a:xfrm flipH="1" flipV="1">
              <a:off x="4244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0" name="Line 58"/>
            <p:cNvSpPr>
              <a:spLocks noChangeShapeType="1"/>
            </p:cNvSpPr>
            <p:nvPr/>
          </p:nvSpPr>
          <p:spPr bwMode="auto">
            <a:xfrm flipV="1">
              <a:off x="4628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1" name="Line 59"/>
            <p:cNvSpPr>
              <a:spLocks noChangeShapeType="1"/>
            </p:cNvSpPr>
            <p:nvPr/>
          </p:nvSpPr>
          <p:spPr bwMode="auto">
            <a:xfrm flipV="1">
              <a:off x="5204" y="1115"/>
              <a:ext cx="106" cy="6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2" name="Line 60"/>
            <p:cNvSpPr>
              <a:spLocks noChangeShapeType="1"/>
            </p:cNvSpPr>
            <p:nvPr/>
          </p:nvSpPr>
          <p:spPr bwMode="auto">
            <a:xfrm flipH="1" flipV="1">
              <a:off x="5300" y="1104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3" name="Line 61"/>
            <p:cNvSpPr>
              <a:spLocks noChangeShapeType="1"/>
            </p:cNvSpPr>
            <p:nvPr/>
          </p:nvSpPr>
          <p:spPr bwMode="auto">
            <a:xfrm flipV="1">
              <a:off x="4820" y="1728"/>
              <a:ext cx="57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4" name="Line 62"/>
            <p:cNvSpPr>
              <a:spLocks noChangeShapeType="1"/>
            </p:cNvSpPr>
            <p:nvPr/>
          </p:nvSpPr>
          <p:spPr bwMode="auto">
            <a:xfrm flipV="1">
              <a:off x="4820" y="1728"/>
              <a:ext cx="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5" name="Rectangle 63"/>
            <p:cNvSpPr>
              <a:spLocks noChangeArrowheads="1"/>
            </p:cNvSpPr>
            <p:nvPr/>
          </p:nvSpPr>
          <p:spPr bwMode="auto">
            <a:xfrm>
              <a:off x="3908" y="1104"/>
              <a:ext cx="336" cy="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6" name="Rectangle 64"/>
            <p:cNvSpPr>
              <a:spLocks noChangeArrowheads="1"/>
            </p:cNvSpPr>
            <p:nvPr/>
          </p:nvSpPr>
          <p:spPr bwMode="auto">
            <a:xfrm>
              <a:off x="5204" y="1104"/>
              <a:ext cx="336" cy="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7" name="Text Box 65"/>
            <p:cNvSpPr txBox="1">
              <a:spLocks noChangeArrowheads="1"/>
            </p:cNvSpPr>
            <p:nvPr/>
          </p:nvSpPr>
          <p:spPr bwMode="auto">
            <a:xfrm>
              <a:off x="3572" y="2191"/>
              <a:ext cx="75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altLang="en-US" sz="1600">
                  <a:solidFill>
                    <a:schemeClr val="accent2"/>
                  </a:solidFill>
                  <a:latin typeface="Chalkboard" charset="0"/>
                </a:rPr>
                <a:t>Smaller</a:t>
              </a:r>
              <a:r>
                <a:rPr lang="en-US" altLang="en-US" sz="1600">
                  <a:solidFill>
                    <a:schemeClr val="accent2"/>
                  </a:solidFill>
                  <a:latin typeface="Helvetica" pitchFamily="34" charset="0"/>
                </a:rPr>
                <a:t> </a:t>
              </a:r>
              <a:r>
                <a:rPr lang="en-US" altLang="en-US" sz="1600" i="1">
                  <a:solidFill>
                    <a:schemeClr val="accent2"/>
                  </a:solidFill>
                  <a:latin typeface="Helvetica" pitchFamily="34" charset="0"/>
                </a:rPr>
                <a:t>d</a:t>
              </a:r>
              <a:endParaRPr lang="en-US" altLang="en-US" sz="1600">
                <a:solidFill>
                  <a:schemeClr val="accent2"/>
                </a:solidFill>
                <a:latin typeface="Helvetica" pitchFamily="34" charset="0"/>
              </a:endParaRPr>
            </a:p>
            <a:p>
              <a:pPr algn="r"/>
              <a:r>
                <a:rPr lang="en-US" altLang="en-US" sz="1600">
                  <a:solidFill>
                    <a:schemeClr val="accent2"/>
                  </a:solidFill>
                  <a:latin typeface="Symbol" pitchFamily="18" charset="2"/>
                  <a:sym typeface="Symbol" pitchFamily="18" charset="2"/>
                </a:rPr>
                <a:t></a:t>
              </a:r>
              <a:r>
                <a:rPr lang="en-US" altLang="en-US" sz="1600">
                  <a:solidFill>
                    <a:schemeClr val="accent2"/>
                  </a:solidFill>
                  <a:latin typeface="Symbol" pitchFamily="18" charset="2"/>
                </a:rPr>
                <a:t> </a:t>
              </a:r>
              <a:r>
                <a:rPr lang="en-US" altLang="en-US" sz="1600">
                  <a:solidFill>
                    <a:schemeClr val="accent2"/>
                  </a:solidFill>
                  <a:latin typeface="Chalkboard" charset="0"/>
                </a:rPr>
                <a:t>larger</a:t>
              </a:r>
              <a:r>
                <a:rPr lang="en-US" altLang="en-US" sz="1600">
                  <a:solidFill>
                    <a:schemeClr val="accent2"/>
                  </a:solidFill>
                  <a:latin typeface="Helvetica" pitchFamily="34" charset="0"/>
                </a:rPr>
                <a:t> </a:t>
              </a:r>
              <a:r>
                <a:rPr lang="en-US" altLang="en-US" sz="1600" i="1">
                  <a:solidFill>
                    <a:schemeClr val="accent2"/>
                  </a:solidFill>
                  <a:latin typeface="Symbol" pitchFamily="18" charset="2"/>
                </a:rPr>
                <a:t>b</a:t>
              </a:r>
              <a:endParaRPr lang="en-US" altLang="en-US" sz="1600">
                <a:solidFill>
                  <a:schemeClr val="accent2"/>
                </a:solidFill>
                <a:latin typeface="Symbol" pitchFamily="18" charset="2"/>
              </a:endParaRPr>
            </a:p>
          </p:txBody>
        </p:sp>
        <p:sp>
          <p:nvSpPr>
            <p:cNvPr id="105538" name="Text Box 66"/>
            <p:cNvSpPr txBox="1">
              <a:spLocks noChangeArrowheads="1"/>
            </p:cNvSpPr>
            <p:nvPr/>
          </p:nvSpPr>
          <p:spPr bwMode="auto">
            <a:xfrm>
              <a:off x="3144" y="3314"/>
              <a:ext cx="251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>
                  <a:latin typeface="Chalkboard" charset="0"/>
                </a:rPr>
                <a:t>If </a:t>
              </a:r>
              <a:r>
                <a:rPr lang="en-US" altLang="en-US" sz="1600" i="1">
                  <a:solidFill>
                    <a:schemeClr val="tx2"/>
                  </a:solidFill>
                  <a:latin typeface="Symbol" pitchFamily="18" charset="2"/>
                </a:rPr>
                <a:t>b</a:t>
              </a:r>
              <a:r>
                <a:rPr lang="en-US" altLang="en-US" sz="1600">
                  <a:latin typeface="Chalkboard" charset="0"/>
                </a:rPr>
                <a:t> &gt; </a:t>
              </a:r>
              <a:r>
                <a:rPr lang="en-US" altLang="en-US" sz="16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1600">
                  <a:latin typeface="Chalkboard" charset="0"/>
                </a:rPr>
                <a:t>, only one spot makes it through</a:t>
              </a:r>
            </a:p>
            <a:p>
              <a:pPr algn="ctr"/>
              <a:r>
                <a:rPr lang="en-US" altLang="en-US" sz="1600">
                  <a:latin typeface="Chalkboard" charset="0"/>
                  <a:sym typeface="Symbol" pitchFamily="18" charset="2"/>
                </a:rPr>
                <a:t></a:t>
              </a:r>
              <a:r>
                <a:rPr lang="en-US" altLang="en-US" sz="1600">
                  <a:latin typeface="Chalkboard" charset="0"/>
                </a:rPr>
                <a:t> no interference  </a:t>
              </a:r>
              <a:r>
                <a:rPr lang="en-US" altLang="en-US" sz="1600">
                  <a:latin typeface="Chalkboard" charset="0"/>
                  <a:sym typeface="Symbol" pitchFamily="18" charset="2"/>
                </a:rPr>
                <a:t></a:t>
              </a:r>
              <a:r>
                <a:rPr lang="en-US" altLang="en-US" sz="1600">
                  <a:latin typeface="Chalkboard" charset="0"/>
                </a:rPr>
                <a:t> no image formed</a:t>
              </a:r>
              <a:endParaRPr lang="en-US" altLang="en-US" sz="1800">
                <a:latin typeface="Chalkboard" charset="0"/>
              </a:endParaRPr>
            </a:p>
          </p:txBody>
        </p:sp>
        <p:sp>
          <p:nvSpPr>
            <p:cNvPr id="105539" name="Text Box 67"/>
            <p:cNvSpPr txBox="1">
              <a:spLocks noChangeArrowheads="1"/>
            </p:cNvSpPr>
            <p:nvPr/>
          </p:nvSpPr>
          <p:spPr bwMode="auto">
            <a:xfrm>
              <a:off x="1415" y="3735"/>
              <a:ext cx="2992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Chalkboard" charset="0"/>
                </a:rPr>
                <a:t>Resolution (smallest resolvable d):</a:t>
              </a:r>
              <a:endParaRPr lang="en-US" altLang="en-US" sz="2000">
                <a:solidFill>
                  <a:schemeClr val="tx2"/>
                </a:solidFill>
                <a:latin typeface="Helvetica" pitchFamily="34" charset="0"/>
              </a:endParaRPr>
            </a:p>
            <a:p>
              <a:pPr algn="ctr"/>
              <a:r>
                <a:rPr lang="en-US" altLang="en-US" sz="2000" i="1">
                  <a:solidFill>
                    <a:schemeClr val="tx2"/>
                  </a:solidFill>
                  <a:latin typeface="Helvetica" pitchFamily="34" charset="0"/>
                </a:rPr>
                <a:t>d</a:t>
              </a:r>
              <a:r>
                <a:rPr lang="en-US" altLang="en-US" sz="1400">
                  <a:solidFill>
                    <a:schemeClr val="tx2"/>
                  </a:solidFill>
                  <a:latin typeface="Helvetica" pitchFamily="34" charset="0"/>
                </a:rPr>
                <a:t>min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 = 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l</a:t>
              </a:r>
              <a:r>
                <a:rPr lang="en-US" altLang="en-US" sz="1400">
                  <a:solidFill>
                    <a:schemeClr val="tx2"/>
                  </a:solidFill>
                  <a:latin typeface="Helvetica" pitchFamily="34" charset="0"/>
                </a:rPr>
                <a:t>sample</a:t>
              </a:r>
              <a:r>
                <a:rPr lang="en-US" altLang="en-US" sz="2000">
                  <a:solidFill>
                    <a:schemeClr val="tx2"/>
                  </a:solidFill>
                  <a:latin typeface="Symbol" pitchFamily="18" charset="2"/>
                </a:rPr>
                <a:t>/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sin(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) = 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l</a:t>
              </a:r>
              <a:r>
                <a:rPr lang="en-US" altLang="en-US" sz="2000">
                  <a:solidFill>
                    <a:schemeClr val="tx2"/>
                  </a:solidFill>
                  <a:latin typeface="Symbol" pitchFamily="18" charset="2"/>
                </a:rPr>
                <a:t>/</a:t>
              </a:r>
              <a:r>
                <a:rPr lang="en-US" altLang="en-US" sz="2000" i="1">
                  <a:solidFill>
                    <a:schemeClr val="tx2"/>
                  </a:solidFill>
                  <a:latin typeface="Helvetica" pitchFamily="34" charset="0"/>
                </a:rPr>
                <a:t>n</a:t>
              </a:r>
              <a:r>
                <a:rPr lang="en-US" altLang="en-US" sz="2000">
                  <a:solidFill>
                    <a:schemeClr val="tx2"/>
                  </a:solidFill>
                  <a:latin typeface="Symbol" pitchFamily="18" charset="2"/>
                </a:rPr>
                <a:t> 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sin(</a:t>
              </a:r>
              <a:r>
                <a:rPr lang="en-US" altLang="en-US" sz="2000" i="1">
                  <a:solidFill>
                    <a:schemeClr val="tx2"/>
                  </a:solidFill>
                  <a:latin typeface="Symbol" pitchFamily="18" charset="2"/>
                </a:rPr>
                <a:t>a</a:t>
              </a:r>
              <a:r>
                <a:rPr lang="en-US" altLang="en-US" sz="2000">
                  <a:solidFill>
                    <a:schemeClr val="tx2"/>
                  </a:solidFill>
                  <a:latin typeface="Helvetica" pitchFamily="34" charset="0"/>
                </a:rPr>
                <a:t>) =    </a:t>
              </a:r>
              <a:r>
                <a:rPr lang="en-US" altLang="en-US" sz="2000" i="1">
                  <a:solidFill>
                    <a:srgbClr val="FF0000"/>
                  </a:solidFill>
                  <a:latin typeface="Symbol" pitchFamily="18" charset="2"/>
                </a:rPr>
                <a:t>l</a:t>
              </a:r>
              <a:r>
                <a:rPr lang="en-US" altLang="en-US" sz="2000">
                  <a:solidFill>
                    <a:srgbClr val="FF0000"/>
                  </a:solidFill>
                  <a:latin typeface="Symbol" pitchFamily="18" charset="2"/>
                </a:rPr>
                <a:t>/</a:t>
              </a:r>
              <a:r>
                <a:rPr lang="en-US" altLang="en-US" sz="2000" i="1">
                  <a:solidFill>
                    <a:srgbClr val="FF0000"/>
                  </a:solidFill>
                  <a:latin typeface="Helvetica" pitchFamily="34" charset="0"/>
                </a:rPr>
                <a:t>NA</a:t>
              </a:r>
              <a:endParaRPr lang="en-US" altLang="en-US" sz="2000">
                <a:solidFill>
                  <a:schemeClr val="tx2"/>
                </a:solidFill>
                <a:latin typeface="Symbol" pitchFamily="18" charset="2"/>
              </a:endParaRPr>
            </a:p>
          </p:txBody>
        </p:sp>
        <p:sp>
          <p:nvSpPr>
            <p:cNvPr id="105540" name="Oval 68"/>
            <p:cNvSpPr>
              <a:spLocks noChangeArrowheads="1"/>
            </p:cNvSpPr>
            <p:nvPr/>
          </p:nvSpPr>
          <p:spPr bwMode="auto">
            <a:xfrm>
              <a:off x="3860" y="3936"/>
              <a:ext cx="672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5541" name="Group 69"/>
            <p:cNvGrpSpPr>
              <a:grpSpLocks/>
            </p:cNvGrpSpPr>
            <p:nvPr/>
          </p:nvGrpSpPr>
          <p:grpSpPr bwMode="auto">
            <a:xfrm>
              <a:off x="4324" y="2336"/>
              <a:ext cx="398" cy="96"/>
              <a:chOff x="1536" y="2344"/>
              <a:chExt cx="792" cy="96"/>
            </a:xfrm>
          </p:grpSpPr>
          <p:sp>
            <p:nvSpPr>
              <p:cNvPr id="105542" name="Freeform 70"/>
              <p:cNvSpPr>
                <a:spLocks/>
              </p:cNvSpPr>
              <p:nvPr/>
            </p:nvSpPr>
            <p:spPr bwMode="auto">
              <a:xfrm>
                <a:off x="1800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43" name="Freeform 71"/>
              <p:cNvSpPr>
                <a:spLocks/>
              </p:cNvSpPr>
              <p:nvPr/>
            </p:nvSpPr>
            <p:spPr bwMode="auto">
              <a:xfrm>
                <a:off x="1536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5544" name="Group 72"/>
            <p:cNvGrpSpPr>
              <a:grpSpLocks/>
            </p:cNvGrpSpPr>
            <p:nvPr/>
          </p:nvGrpSpPr>
          <p:grpSpPr bwMode="auto">
            <a:xfrm>
              <a:off x="4719" y="2336"/>
              <a:ext cx="398" cy="96"/>
              <a:chOff x="1536" y="2344"/>
              <a:chExt cx="792" cy="96"/>
            </a:xfrm>
          </p:grpSpPr>
          <p:sp>
            <p:nvSpPr>
              <p:cNvPr id="105545" name="Freeform 73"/>
              <p:cNvSpPr>
                <a:spLocks/>
              </p:cNvSpPr>
              <p:nvPr/>
            </p:nvSpPr>
            <p:spPr bwMode="auto">
              <a:xfrm>
                <a:off x="1800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46" name="Freeform 74"/>
              <p:cNvSpPr>
                <a:spLocks/>
              </p:cNvSpPr>
              <p:nvPr/>
            </p:nvSpPr>
            <p:spPr bwMode="auto">
              <a:xfrm>
                <a:off x="1536" y="2344"/>
                <a:ext cx="528" cy="9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96" y="48"/>
                  </a:cxn>
                  <a:cxn ang="0">
                    <a:pos x="144" y="0"/>
                  </a:cxn>
                  <a:cxn ang="0">
                    <a:pos x="192" y="48"/>
                  </a:cxn>
                  <a:cxn ang="0">
                    <a:pos x="240" y="0"/>
                  </a:cxn>
                  <a:cxn ang="0">
                    <a:pos x="288" y="48"/>
                  </a:cxn>
                  <a:cxn ang="0">
                    <a:pos x="336" y="0"/>
                  </a:cxn>
                  <a:cxn ang="0">
                    <a:pos x="384" y="48"/>
                  </a:cxn>
                  <a:cxn ang="0">
                    <a:pos x="432" y="0"/>
                  </a:cxn>
                  <a:cxn ang="0">
                    <a:pos x="480" y="48"/>
                  </a:cxn>
                  <a:cxn ang="0">
                    <a:pos x="528" y="0"/>
                  </a:cxn>
                  <a:cxn ang="0">
                    <a:pos x="576" y="48"/>
                  </a:cxn>
                  <a:cxn ang="0">
                    <a:pos x="624" y="0"/>
                  </a:cxn>
                  <a:cxn ang="0">
                    <a:pos x="672" y="48"/>
                  </a:cxn>
                  <a:cxn ang="0">
                    <a:pos x="720" y="0"/>
                  </a:cxn>
                  <a:cxn ang="0">
                    <a:pos x="768" y="48"/>
                  </a:cxn>
                  <a:cxn ang="0">
                    <a:pos x="768" y="96"/>
                  </a:cxn>
                  <a:cxn ang="0">
                    <a:pos x="768" y="144"/>
                  </a:cxn>
                  <a:cxn ang="0">
                    <a:pos x="0" y="144"/>
                  </a:cxn>
                </a:cxnLst>
                <a:rect l="0" t="0" r="r" b="b"/>
                <a:pathLst>
                  <a:path w="768" h="144">
                    <a:moveTo>
                      <a:pt x="0" y="144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96" y="48"/>
                    </a:lnTo>
                    <a:lnTo>
                      <a:pt x="144" y="0"/>
                    </a:lnTo>
                    <a:lnTo>
                      <a:pt x="192" y="48"/>
                    </a:lnTo>
                    <a:lnTo>
                      <a:pt x="240" y="0"/>
                    </a:lnTo>
                    <a:lnTo>
                      <a:pt x="288" y="48"/>
                    </a:lnTo>
                    <a:lnTo>
                      <a:pt x="336" y="0"/>
                    </a:lnTo>
                    <a:lnTo>
                      <a:pt x="384" y="48"/>
                    </a:lnTo>
                    <a:lnTo>
                      <a:pt x="432" y="0"/>
                    </a:lnTo>
                    <a:lnTo>
                      <a:pt x="480" y="48"/>
                    </a:lnTo>
                    <a:lnTo>
                      <a:pt x="528" y="0"/>
                    </a:lnTo>
                    <a:lnTo>
                      <a:pt x="576" y="48"/>
                    </a:lnTo>
                    <a:lnTo>
                      <a:pt x="624" y="0"/>
                    </a:lnTo>
                    <a:lnTo>
                      <a:pt x="672" y="48"/>
                    </a:lnTo>
                    <a:lnTo>
                      <a:pt x="720" y="0"/>
                    </a:lnTo>
                    <a:lnTo>
                      <a:pt x="768" y="48"/>
                    </a:lnTo>
                    <a:lnTo>
                      <a:pt x="768" y="96"/>
                    </a:lnTo>
                    <a:lnTo>
                      <a:pt x="768" y="144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408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5547" name="Arc 75"/>
          <p:cNvSpPr>
            <a:spLocks/>
          </p:cNvSpPr>
          <p:nvPr/>
        </p:nvSpPr>
        <p:spPr bwMode="auto">
          <a:xfrm>
            <a:off x="3228975" y="3330575"/>
            <a:ext cx="209550" cy="3984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1364"/>
              <a:gd name="T1" fmla="*/ 0 h 21600"/>
              <a:gd name="T2" fmla="*/ 11364 w 11364"/>
              <a:gd name="T3" fmla="*/ 3232 h 21600"/>
              <a:gd name="T4" fmla="*/ 0 w 1136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364" h="21600" fill="none" extrusionOk="0">
                <a:moveTo>
                  <a:pt x="-1" y="0"/>
                </a:moveTo>
                <a:cubicBezTo>
                  <a:pt x="4014" y="0"/>
                  <a:pt x="7950" y="1118"/>
                  <a:pt x="11364" y="3231"/>
                </a:cubicBezTo>
              </a:path>
              <a:path w="11364" h="21600" stroke="0" extrusionOk="0">
                <a:moveTo>
                  <a:pt x="-1" y="0"/>
                </a:moveTo>
                <a:cubicBezTo>
                  <a:pt x="4014" y="0"/>
                  <a:pt x="7950" y="1118"/>
                  <a:pt x="11364" y="323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AutoShape 2"/>
          <p:cNvSpPr>
            <a:spLocks noChangeArrowheads="1"/>
          </p:cNvSpPr>
          <p:nvPr/>
        </p:nvSpPr>
        <p:spPr bwMode="auto">
          <a:xfrm>
            <a:off x="912813" y="6276975"/>
            <a:ext cx="1057275" cy="517525"/>
          </a:xfrm>
          <a:prstGeom prst="roundRect">
            <a:avLst>
              <a:gd name="adj" fmla="val 16667"/>
            </a:avLst>
          </a:prstGeom>
          <a:solidFill>
            <a:srgbClr val="E8FA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169863" indent="-169863"/>
            <a:endParaRPr lang="en-US">
              <a:latin typeface="Helvetica Neue" charset="0"/>
            </a:endParaRP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2563813" y="231775"/>
            <a:ext cx="35877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b="1">
                <a:solidFill>
                  <a:schemeClr val="tx2"/>
                </a:solidFill>
                <a:latin typeface="Chalkboard" charset="0"/>
              </a:rPr>
              <a:t>(Abbe’s argument, continued)</a:t>
            </a:r>
          </a:p>
        </p:txBody>
      </p:sp>
      <p:sp>
        <p:nvSpPr>
          <p:cNvPr id="106500" name="Freeform 4"/>
          <p:cNvSpPr>
            <a:spLocks/>
          </p:cNvSpPr>
          <p:nvPr/>
        </p:nvSpPr>
        <p:spPr bwMode="auto">
          <a:xfrm>
            <a:off x="1778000" y="2654300"/>
            <a:ext cx="2578100" cy="304800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Freeform 5"/>
          <p:cNvSpPr>
            <a:spLocks/>
          </p:cNvSpPr>
          <p:nvPr/>
        </p:nvSpPr>
        <p:spPr bwMode="auto">
          <a:xfrm flipV="1">
            <a:off x="2393950" y="4467225"/>
            <a:ext cx="1330325" cy="168275"/>
          </a:xfrm>
          <a:custGeom>
            <a:avLst/>
            <a:gdLst/>
            <a:ahLst/>
            <a:cxnLst>
              <a:cxn ang="0">
                <a:pos x="0" y="102"/>
              </a:cxn>
              <a:cxn ang="0">
                <a:pos x="432" y="103"/>
              </a:cxn>
              <a:cxn ang="0">
                <a:pos x="0" y="103"/>
              </a:cxn>
            </a:cxnLst>
            <a:rect l="0" t="0" r="r" b="b"/>
            <a:pathLst>
              <a:path w="432" h="104">
                <a:moveTo>
                  <a:pt x="0" y="102"/>
                </a:moveTo>
                <a:cubicBezTo>
                  <a:pt x="181" y="100"/>
                  <a:pt x="256" y="104"/>
                  <a:pt x="432" y="103"/>
                </a:cubicBezTo>
                <a:cubicBezTo>
                  <a:pt x="256" y="0"/>
                  <a:pt x="99" y="35"/>
                  <a:pt x="0" y="103"/>
                </a:cubicBezTo>
              </a:path>
            </a:pathLst>
          </a:custGeom>
          <a:solidFill>
            <a:schemeClr val="accent1"/>
          </a:solidFill>
          <a:ln w="19050" cmpd="sng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Freeform 6"/>
          <p:cNvSpPr>
            <a:spLocks/>
          </p:cNvSpPr>
          <p:nvPr/>
        </p:nvSpPr>
        <p:spPr bwMode="auto">
          <a:xfrm>
            <a:off x="2833688" y="4864100"/>
            <a:ext cx="590550" cy="369888"/>
          </a:xfrm>
          <a:custGeom>
            <a:avLst/>
            <a:gdLst/>
            <a:ahLst/>
            <a:cxnLst>
              <a:cxn ang="0">
                <a:pos x="96" y="297"/>
              </a:cxn>
              <a:cxn ang="0">
                <a:pos x="0" y="105"/>
              </a:cxn>
              <a:cxn ang="0">
                <a:pos x="96" y="9"/>
              </a:cxn>
              <a:cxn ang="0">
                <a:pos x="144" y="105"/>
              </a:cxn>
              <a:cxn ang="0">
                <a:pos x="96" y="105"/>
              </a:cxn>
              <a:cxn ang="0">
                <a:pos x="192" y="9"/>
              </a:cxn>
              <a:cxn ang="0">
                <a:pos x="288" y="105"/>
              </a:cxn>
              <a:cxn ang="0">
                <a:pos x="192" y="105"/>
              </a:cxn>
              <a:cxn ang="0">
                <a:pos x="336" y="9"/>
              </a:cxn>
              <a:cxn ang="0">
                <a:pos x="432" y="105"/>
              </a:cxn>
              <a:cxn ang="0">
                <a:pos x="336" y="105"/>
              </a:cxn>
              <a:cxn ang="0">
                <a:pos x="480" y="9"/>
              </a:cxn>
              <a:cxn ang="0">
                <a:pos x="528" y="57"/>
              </a:cxn>
              <a:cxn ang="0">
                <a:pos x="432" y="297"/>
              </a:cxn>
            </a:cxnLst>
            <a:rect l="0" t="0" r="r" b="b"/>
            <a:pathLst>
              <a:path w="536" h="297">
                <a:moveTo>
                  <a:pt x="96" y="297"/>
                </a:moveTo>
                <a:cubicBezTo>
                  <a:pt x="48" y="225"/>
                  <a:pt x="0" y="153"/>
                  <a:pt x="0" y="105"/>
                </a:cubicBezTo>
                <a:cubicBezTo>
                  <a:pt x="0" y="57"/>
                  <a:pt x="72" y="9"/>
                  <a:pt x="96" y="9"/>
                </a:cubicBezTo>
                <a:cubicBezTo>
                  <a:pt x="120" y="9"/>
                  <a:pt x="144" y="89"/>
                  <a:pt x="144" y="105"/>
                </a:cubicBezTo>
                <a:cubicBezTo>
                  <a:pt x="144" y="121"/>
                  <a:pt x="88" y="120"/>
                  <a:pt x="96" y="105"/>
                </a:cubicBezTo>
                <a:cubicBezTo>
                  <a:pt x="103" y="89"/>
                  <a:pt x="160" y="9"/>
                  <a:pt x="192" y="9"/>
                </a:cubicBezTo>
                <a:cubicBezTo>
                  <a:pt x="224" y="9"/>
                  <a:pt x="288" y="89"/>
                  <a:pt x="288" y="105"/>
                </a:cubicBezTo>
                <a:cubicBezTo>
                  <a:pt x="288" y="121"/>
                  <a:pt x="184" y="120"/>
                  <a:pt x="192" y="105"/>
                </a:cubicBezTo>
                <a:cubicBezTo>
                  <a:pt x="199" y="89"/>
                  <a:pt x="296" y="9"/>
                  <a:pt x="336" y="9"/>
                </a:cubicBezTo>
                <a:cubicBezTo>
                  <a:pt x="376" y="9"/>
                  <a:pt x="432" y="89"/>
                  <a:pt x="432" y="105"/>
                </a:cubicBezTo>
                <a:cubicBezTo>
                  <a:pt x="432" y="121"/>
                  <a:pt x="328" y="120"/>
                  <a:pt x="336" y="105"/>
                </a:cubicBezTo>
                <a:cubicBezTo>
                  <a:pt x="343" y="89"/>
                  <a:pt x="447" y="17"/>
                  <a:pt x="480" y="9"/>
                </a:cubicBezTo>
                <a:cubicBezTo>
                  <a:pt x="512" y="0"/>
                  <a:pt x="536" y="9"/>
                  <a:pt x="528" y="57"/>
                </a:cubicBezTo>
                <a:cubicBezTo>
                  <a:pt x="520" y="105"/>
                  <a:pt x="476" y="201"/>
                  <a:pt x="432" y="297"/>
                </a:cubicBezTo>
              </a:path>
            </a:pathLst>
          </a:custGeom>
          <a:noFill/>
          <a:ln w="28575" cmpd="sng">
            <a:solidFill>
              <a:srgbClr val="FF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1784350" y="18923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3841750" y="1892300"/>
            <a:ext cx="533400" cy="76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5" name="Text Box 9"/>
          <p:cNvSpPr txBox="1">
            <a:spLocks noChangeArrowheads="1"/>
          </p:cNvSpPr>
          <p:nvPr/>
        </p:nvSpPr>
        <p:spPr bwMode="auto">
          <a:xfrm>
            <a:off x="1501775" y="747713"/>
            <a:ext cx="400526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Now consider oblique illumination</a:t>
            </a:r>
          </a:p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(an off-axis source point):</a:t>
            </a:r>
          </a:p>
        </p:txBody>
      </p:sp>
      <p:sp>
        <p:nvSpPr>
          <p:cNvPr id="106506" name="Freeform 10"/>
          <p:cNvSpPr>
            <a:spLocks/>
          </p:cNvSpPr>
          <p:nvPr/>
        </p:nvSpPr>
        <p:spPr bwMode="auto">
          <a:xfrm>
            <a:off x="3206750" y="3468688"/>
            <a:ext cx="228600" cy="79375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44" y="50"/>
              </a:cxn>
            </a:cxnLst>
            <a:rect l="0" t="0" r="r" b="b"/>
            <a:pathLst>
              <a:path w="144" h="50">
                <a:moveTo>
                  <a:pt x="0" y="2"/>
                </a:moveTo>
                <a:cubicBezTo>
                  <a:pt x="80" y="0"/>
                  <a:pt x="102" y="16"/>
                  <a:pt x="144" y="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3155950" y="3176588"/>
            <a:ext cx="569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r>
              <a:rPr lang="en-US" altLang="en-US" sz="1400">
                <a:latin typeface="Helvetica" pitchFamily="34" charset="0"/>
              </a:rPr>
              <a:t>out</a:t>
            </a:r>
            <a:endParaRPr lang="en-US" altLang="en-US" sz="2000"/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3870325" y="3384550"/>
            <a:ext cx="2557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600" i="1">
                <a:solidFill>
                  <a:srgbClr val="FF0000"/>
                </a:solidFill>
                <a:latin typeface="Helvetica" pitchFamily="34" charset="0"/>
              </a:rPr>
              <a:t>d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 [sin(</a:t>
            </a:r>
            <a:r>
              <a:rPr lang="en-US" altLang="en-US" sz="20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rgbClr val="FF0000"/>
                </a:solidFill>
                <a:latin typeface="Helvetica" pitchFamily="34" charset="0"/>
              </a:rPr>
              <a:t>in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+ sin(</a:t>
            </a:r>
            <a:r>
              <a:rPr lang="en-US" altLang="en-US" sz="2000" i="1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rgbClr val="FF0000"/>
                </a:solidFill>
                <a:latin typeface="Helvetica" pitchFamily="34" charset="0"/>
              </a:rPr>
              <a:t>out</a:t>
            </a:r>
            <a:r>
              <a:rPr lang="en-US" altLang="en-US" sz="1600">
                <a:solidFill>
                  <a:srgbClr val="FF0000"/>
                </a:solidFill>
                <a:latin typeface="Helvetica" pitchFamily="34" charset="0"/>
              </a:rPr>
              <a:t>) ] = </a:t>
            </a:r>
            <a:r>
              <a:rPr lang="en-US" altLang="en-US" sz="1600" i="1">
                <a:solidFill>
                  <a:srgbClr val="FF0000"/>
                </a:solidFill>
                <a:latin typeface="Symbol" pitchFamily="18" charset="2"/>
              </a:rPr>
              <a:t>l</a:t>
            </a:r>
            <a:endParaRPr lang="en-US" altLang="en-US" sz="160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5129213" y="2032000"/>
            <a:ext cx="369252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One spot hopelessly lost,</a:t>
            </a:r>
          </a:p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but </a:t>
            </a:r>
            <a:r>
              <a:rPr lang="en-US" altLang="en-US" sz="1800" b="1">
                <a:solidFill>
                  <a:schemeClr val="accent2"/>
                </a:solidFill>
                <a:latin typeface="Chalkboard" charset="0"/>
              </a:rPr>
              <a:t>two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 spots get through</a:t>
            </a:r>
          </a:p>
          <a:p>
            <a:pPr algn="ctr"/>
            <a:r>
              <a:rPr lang="en-US" altLang="en-US" sz="16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interference  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altLang="en-US" sz="1600">
                <a:solidFill>
                  <a:schemeClr val="accent2"/>
                </a:solidFill>
                <a:latin typeface="Chalkboard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image formed!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966788" y="5345113"/>
            <a:ext cx="7386637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Resolution (smallest resolvable </a:t>
            </a:r>
            <a:r>
              <a:rPr lang="en-US" altLang="en-US" sz="1800" i="1">
                <a:latin typeface="Helvetica" pitchFamily="34" charset="0"/>
              </a:rPr>
              <a:t>d</a:t>
            </a: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)</a:t>
            </a:r>
          </a:p>
          <a:p>
            <a:pPr algn="ctr"/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with incoherent illumination (all possible illumination directions):</a:t>
            </a:r>
          </a:p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d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min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 = </a:t>
            </a:r>
            <a:r>
              <a:rPr lang="en-US" altLang="en-US" sz="2000" i="1">
                <a:solidFill>
                  <a:srgbClr val="660066"/>
                </a:solidFill>
                <a:latin typeface="Symbol" pitchFamily="18" charset="2"/>
              </a:rPr>
              <a:t>l</a:t>
            </a:r>
            <a:r>
              <a:rPr lang="en-US" altLang="en-US" sz="2000">
                <a:solidFill>
                  <a:srgbClr val="660066"/>
                </a:solidFill>
                <a:latin typeface="Symbol" pitchFamily="18" charset="2"/>
              </a:rPr>
              <a:t>/(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obj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 +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condenser </a:t>
            </a:r>
            <a:r>
              <a:rPr lang="en-US" altLang="en-US" sz="2000">
                <a:solidFill>
                  <a:srgbClr val="660066"/>
                </a:solidFill>
                <a:latin typeface="Helvetica" pitchFamily="34" charset="0"/>
              </a:rPr>
              <a:t>)</a:t>
            </a:r>
            <a:endParaRPr lang="en-US" altLang="en-US" sz="1400">
              <a:solidFill>
                <a:schemeClr val="tx2"/>
              </a:solidFill>
              <a:latin typeface="Helvetica" pitchFamily="34" charset="0"/>
            </a:endParaRPr>
          </a:p>
          <a:p>
            <a:pPr algn="ctr"/>
            <a:r>
              <a:rPr lang="en-US" altLang="en-US" sz="2000">
                <a:solidFill>
                  <a:srgbClr val="FF0000"/>
                </a:solidFill>
                <a:latin typeface="Symbol" pitchFamily="18" charset="2"/>
              </a:rPr>
              <a:t>l/2 </a:t>
            </a:r>
            <a:r>
              <a:rPr lang="en-US" altLang="en-US" sz="2000" i="1">
                <a:solidFill>
                  <a:srgbClr val="FF0000"/>
                </a:solidFill>
                <a:latin typeface="Helvetica" pitchFamily="34" charset="0"/>
              </a:rPr>
              <a:t>NA</a:t>
            </a:r>
            <a:r>
              <a:rPr lang="en-US" altLang="en-US" sz="2000">
                <a:solidFill>
                  <a:srgbClr val="FF0000"/>
                </a:solidFill>
                <a:latin typeface="Helvetica" pitchFamily="34" charset="0"/>
              </a:rPr>
              <a:t> </a:t>
            </a:r>
            <a:r>
              <a:rPr lang="en-US" altLang="en-US" sz="2000">
                <a:solidFill>
                  <a:schemeClr val="tx2"/>
                </a:solidFill>
                <a:latin typeface="Helvetica" pitchFamily="34" charset="0"/>
              </a:rPr>
              <a:t>    </a:t>
            </a:r>
            <a:r>
              <a:rPr lang="en-US" altLang="en-US" sz="2000">
                <a:solidFill>
                  <a:schemeClr val="tx2"/>
                </a:solidFill>
                <a:latin typeface="Chalkboard" charset="0"/>
              </a:rPr>
              <a:t>if</a:t>
            </a:r>
            <a:r>
              <a:rPr lang="en-US" altLang="en-US" sz="2000">
                <a:solidFill>
                  <a:schemeClr val="tx2"/>
                </a:solidFill>
                <a:latin typeface="Helvetica" pitchFamily="34" charset="0"/>
              </a:rPr>
              <a:t>    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condenser </a:t>
            </a:r>
            <a:r>
              <a:rPr lang="en-US" altLang="en-US" sz="2000">
                <a:solidFill>
                  <a:srgbClr val="660066"/>
                </a:solidFill>
                <a:latin typeface="Symbol" pitchFamily="18" charset="2"/>
                <a:sym typeface="Symbol" pitchFamily="18" charset="2"/>
              </a:rPr>
              <a:t>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 </a:t>
            </a:r>
            <a:r>
              <a:rPr lang="en-US" altLang="en-US" sz="2000" i="1">
                <a:solidFill>
                  <a:srgbClr val="660066"/>
                </a:solidFill>
                <a:latin typeface="Helvetica" pitchFamily="34" charset="0"/>
              </a:rPr>
              <a:t>NA</a:t>
            </a:r>
            <a:r>
              <a:rPr lang="en-US" altLang="en-US" sz="1400">
                <a:solidFill>
                  <a:srgbClr val="660066"/>
                </a:solidFill>
                <a:latin typeface="Helvetica" pitchFamily="34" charset="0"/>
              </a:rPr>
              <a:t>obj</a:t>
            </a:r>
            <a:r>
              <a:rPr lang="en-US" altLang="en-US" sz="1400">
                <a:solidFill>
                  <a:schemeClr val="tx2"/>
                </a:solidFill>
                <a:latin typeface="Helvetica" pitchFamily="34" charset="0"/>
              </a:rPr>
              <a:t>   </a:t>
            </a:r>
            <a:r>
              <a:rPr lang="en-US" altLang="en-US" sz="1800">
                <a:solidFill>
                  <a:schemeClr val="tx2"/>
                </a:solidFill>
                <a:latin typeface="Helvetica" pitchFamily="34" charset="0"/>
              </a:rPr>
              <a:t>  </a:t>
            </a:r>
            <a:r>
              <a:rPr lang="en-US" altLang="en-US" sz="1800">
                <a:solidFill>
                  <a:schemeClr val="tx2"/>
                </a:solidFill>
                <a:latin typeface="Chalkboard" charset="0"/>
              </a:rPr>
              <a:t>(“Filling the back focal plane”)</a:t>
            </a:r>
            <a:r>
              <a:rPr lang="en-US" altLang="en-US" sz="1800">
                <a:solidFill>
                  <a:schemeClr val="tx2"/>
                </a:solidFill>
                <a:latin typeface="Helvetica" pitchFamily="34" charset="0"/>
              </a:rPr>
              <a:t> </a:t>
            </a: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H="1" flipV="1">
            <a:off x="2895600" y="3873500"/>
            <a:ext cx="2286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2" name="Line 16"/>
          <p:cNvSpPr>
            <a:spLocks noChangeShapeType="1"/>
          </p:cNvSpPr>
          <p:nvPr/>
        </p:nvSpPr>
        <p:spPr bwMode="auto">
          <a:xfrm flipH="1" flipV="1">
            <a:off x="2895600" y="2882900"/>
            <a:ext cx="533400" cy="1676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 flipH="1" flipV="1">
            <a:off x="3124200" y="45593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4" name="Line 18"/>
          <p:cNvSpPr>
            <a:spLocks noChangeShapeType="1"/>
          </p:cNvSpPr>
          <p:nvPr/>
        </p:nvSpPr>
        <p:spPr bwMode="auto">
          <a:xfrm flipV="1">
            <a:off x="3276600" y="45593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 flipH="1" flipV="1">
            <a:off x="2590800" y="2882900"/>
            <a:ext cx="304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25908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7" name="Line 21"/>
          <p:cNvSpPr>
            <a:spLocks noChangeShapeType="1"/>
          </p:cNvSpPr>
          <p:nvPr/>
        </p:nvSpPr>
        <p:spPr bwMode="auto">
          <a:xfrm flipH="1" flipV="1">
            <a:off x="26670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8" name="Line 22"/>
          <p:cNvSpPr>
            <a:spLocks noChangeShapeType="1"/>
          </p:cNvSpPr>
          <p:nvPr/>
        </p:nvSpPr>
        <p:spPr bwMode="auto">
          <a:xfrm flipV="1">
            <a:off x="2895600" y="2882900"/>
            <a:ext cx="685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 flipV="1">
            <a:off x="3200400" y="2882900"/>
            <a:ext cx="6858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 flipV="1">
            <a:off x="35814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1" name="Line 25"/>
          <p:cNvSpPr>
            <a:spLocks noChangeShapeType="1"/>
          </p:cNvSpPr>
          <p:nvPr/>
        </p:nvSpPr>
        <p:spPr bwMode="auto">
          <a:xfrm flipH="1" flipV="1">
            <a:off x="3657600" y="1511300"/>
            <a:ext cx="22860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2" name="Line 26"/>
          <p:cNvSpPr>
            <a:spLocks noChangeShapeType="1"/>
          </p:cNvSpPr>
          <p:nvPr/>
        </p:nvSpPr>
        <p:spPr bwMode="auto">
          <a:xfrm flipH="1" flipV="1">
            <a:off x="1435100" y="3289300"/>
            <a:ext cx="1460500" cy="58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3" name="Line 27"/>
          <p:cNvSpPr>
            <a:spLocks noChangeShapeType="1"/>
          </p:cNvSpPr>
          <p:nvPr/>
        </p:nvSpPr>
        <p:spPr bwMode="auto">
          <a:xfrm flipV="1">
            <a:off x="3200400" y="33401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4" name="Text Box 28"/>
          <p:cNvSpPr txBox="1">
            <a:spLocks noChangeArrowheads="1"/>
          </p:cNvSpPr>
          <p:nvPr/>
        </p:nvSpPr>
        <p:spPr bwMode="auto">
          <a:xfrm>
            <a:off x="3340100" y="4000500"/>
            <a:ext cx="461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000" i="1">
                <a:latin typeface="Symbol" pitchFamily="18" charset="2"/>
              </a:rPr>
              <a:t>b</a:t>
            </a:r>
            <a:r>
              <a:rPr lang="en-US" altLang="en-US" sz="1400">
                <a:latin typeface="Helvetica" pitchFamily="34" charset="0"/>
              </a:rPr>
              <a:t>in</a:t>
            </a:r>
            <a:endParaRPr lang="en-US" altLang="en-US" sz="2000"/>
          </a:p>
        </p:txBody>
      </p:sp>
      <p:sp>
        <p:nvSpPr>
          <p:cNvPr id="106525" name="Line 29"/>
          <p:cNvSpPr>
            <a:spLocks noChangeShapeType="1"/>
          </p:cNvSpPr>
          <p:nvPr/>
        </p:nvSpPr>
        <p:spPr bwMode="auto">
          <a:xfrm>
            <a:off x="3203575" y="38481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6" name="Freeform 30"/>
          <p:cNvSpPr>
            <a:spLocks/>
          </p:cNvSpPr>
          <p:nvPr/>
        </p:nvSpPr>
        <p:spPr bwMode="auto">
          <a:xfrm>
            <a:off x="3206750" y="4191000"/>
            <a:ext cx="95250" cy="19050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36" y="10"/>
              </a:cxn>
              <a:cxn ang="0">
                <a:pos x="60" y="0"/>
              </a:cxn>
            </a:cxnLst>
            <a:rect l="0" t="0" r="r" b="b"/>
            <a:pathLst>
              <a:path w="60" h="12">
                <a:moveTo>
                  <a:pt x="0" y="12"/>
                </a:moveTo>
                <a:cubicBezTo>
                  <a:pt x="12" y="11"/>
                  <a:pt x="24" y="11"/>
                  <a:pt x="36" y="10"/>
                </a:cubicBezTo>
                <a:cubicBezTo>
                  <a:pt x="44" y="8"/>
                  <a:pt x="60" y="0"/>
                  <a:pt x="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27" name="Text Box 31"/>
          <p:cNvSpPr txBox="1">
            <a:spLocks noChangeArrowheads="1"/>
          </p:cNvSpPr>
          <p:nvPr/>
        </p:nvSpPr>
        <p:spPr bwMode="auto">
          <a:xfrm>
            <a:off x="5354638" y="3873500"/>
            <a:ext cx="281146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chemeClr val="accent2"/>
                </a:solidFill>
                <a:latin typeface="Chalkboard" charset="0"/>
              </a:rPr>
              <a:t>Two spots get through if</a:t>
            </a:r>
            <a:endParaRPr lang="en-US" altLang="en-US" sz="1800">
              <a:solidFill>
                <a:schemeClr val="accent2"/>
              </a:solidFill>
              <a:latin typeface="Helvetica" pitchFamily="34" charset="0"/>
            </a:endParaRPr>
          </a:p>
          <a:p>
            <a:pPr algn="ctr"/>
            <a:r>
              <a:rPr lang="en-US" altLang="en-US" sz="2000" i="1">
                <a:solidFill>
                  <a:schemeClr val="accent2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chemeClr val="accent2"/>
                </a:solidFill>
                <a:latin typeface="Helvetica" pitchFamily="34" charset="0"/>
              </a:rPr>
              <a:t>out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&lt; </a:t>
            </a:r>
            <a:r>
              <a:rPr lang="en-US" altLang="en-US" sz="1800" i="1">
                <a:solidFill>
                  <a:schemeClr val="accent2"/>
                </a:solidFill>
                <a:latin typeface="Symbol" pitchFamily="18" charset="2"/>
              </a:rPr>
              <a:t>a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   </a:t>
            </a:r>
            <a:r>
              <a:rPr lang="en-US" altLang="en-US" sz="1800" u="sng">
                <a:solidFill>
                  <a:schemeClr val="accent2"/>
                </a:solidFill>
                <a:latin typeface="Helvetica" pitchFamily="34" charset="0"/>
              </a:rPr>
              <a:t>and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    </a:t>
            </a:r>
            <a:r>
              <a:rPr lang="en-US" altLang="en-US" sz="2000" i="1">
                <a:solidFill>
                  <a:schemeClr val="accent2"/>
                </a:solidFill>
                <a:latin typeface="Symbol" pitchFamily="18" charset="2"/>
              </a:rPr>
              <a:t>b</a:t>
            </a:r>
            <a:r>
              <a:rPr lang="en-US" altLang="en-US" sz="1400">
                <a:solidFill>
                  <a:schemeClr val="accent2"/>
                </a:solidFill>
                <a:latin typeface="Helvetica" pitchFamily="34" charset="0"/>
              </a:rPr>
              <a:t>in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Helvetica" pitchFamily="34" charset="0"/>
              </a:rPr>
              <a:t>&lt; </a:t>
            </a:r>
            <a:r>
              <a:rPr lang="en-US" altLang="en-US" sz="1800" i="1">
                <a:solidFill>
                  <a:schemeClr val="accent2"/>
                </a:solidFill>
                <a:latin typeface="Symbol" pitchFamily="18" charset="2"/>
              </a:rPr>
              <a:t>a</a:t>
            </a:r>
            <a:r>
              <a:rPr lang="en-US" altLang="en-US" sz="1800">
                <a:solidFill>
                  <a:schemeClr val="accent2"/>
                </a:solidFill>
                <a:latin typeface="Symbol" pitchFamily="18" charset="2"/>
              </a:rPr>
              <a:t>.</a:t>
            </a:r>
          </a:p>
        </p:txBody>
      </p:sp>
      <p:sp>
        <p:nvSpPr>
          <p:cNvPr id="106528" name="Line 32"/>
          <p:cNvSpPr>
            <a:spLocks noChangeShapeType="1"/>
          </p:cNvSpPr>
          <p:nvPr/>
        </p:nvSpPr>
        <p:spPr bwMode="auto">
          <a:xfrm flipH="1" flipV="1">
            <a:off x="1739900" y="3289300"/>
            <a:ext cx="1460500" cy="58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529" name="Group 33"/>
          <p:cNvGrpSpPr>
            <a:grpSpLocks/>
          </p:cNvGrpSpPr>
          <p:nvPr/>
        </p:nvGrpSpPr>
        <p:grpSpPr bwMode="auto">
          <a:xfrm>
            <a:off x="2409825" y="3868738"/>
            <a:ext cx="1257300" cy="152400"/>
            <a:chOff x="1536" y="2344"/>
            <a:chExt cx="792" cy="96"/>
          </a:xfrm>
        </p:grpSpPr>
        <p:sp>
          <p:nvSpPr>
            <p:cNvPr id="106530" name="Freeform 34"/>
            <p:cNvSpPr>
              <a:spLocks/>
            </p:cNvSpPr>
            <p:nvPr/>
          </p:nvSpPr>
          <p:spPr bwMode="auto">
            <a:xfrm>
              <a:off x="1800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31" name="Freeform 35"/>
            <p:cNvSpPr>
              <a:spLocks/>
            </p:cNvSpPr>
            <p:nvPr/>
          </p:nvSpPr>
          <p:spPr bwMode="auto">
            <a:xfrm>
              <a:off x="1536" y="2344"/>
              <a:ext cx="528" cy="96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144" y="0"/>
                </a:cxn>
                <a:cxn ang="0">
                  <a:pos x="192" y="48"/>
                </a:cxn>
                <a:cxn ang="0">
                  <a:pos x="240" y="0"/>
                </a:cxn>
                <a:cxn ang="0">
                  <a:pos x="288" y="48"/>
                </a:cxn>
                <a:cxn ang="0">
                  <a:pos x="336" y="0"/>
                </a:cxn>
                <a:cxn ang="0">
                  <a:pos x="384" y="48"/>
                </a:cxn>
                <a:cxn ang="0">
                  <a:pos x="432" y="0"/>
                </a:cxn>
                <a:cxn ang="0">
                  <a:pos x="480" y="48"/>
                </a:cxn>
                <a:cxn ang="0">
                  <a:pos x="528" y="0"/>
                </a:cxn>
                <a:cxn ang="0">
                  <a:pos x="576" y="48"/>
                </a:cxn>
                <a:cxn ang="0">
                  <a:pos x="624" y="0"/>
                </a:cxn>
                <a:cxn ang="0">
                  <a:pos x="672" y="48"/>
                </a:cxn>
                <a:cxn ang="0">
                  <a:pos x="720" y="0"/>
                </a:cxn>
                <a:cxn ang="0">
                  <a:pos x="768" y="48"/>
                </a:cxn>
                <a:cxn ang="0">
                  <a:pos x="768" y="96"/>
                </a:cxn>
                <a:cxn ang="0">
                  <a:pos x="768" y="144"/>
                </a:cxn>
                <a:cxn ang="0">
                  <a:pos x="0" y="144"/>
                </a:cxn>
              </a:cxnLst>
              <a:rect l="0" t="0" r="r" b="b"/>
              <a:pathLst>
                <a:path w="768" h="144">
                  <a:moveTo>
                    <a:pt x="0" y="14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336" y="0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576" y="48"/>
                  </a:lnTo>
                  <a:lnTo>
                    <a:pt x="624" y="0"/>
                  </a:lnTo>
                  <a:lnTo>
                    <a:pt x="672" y="48"/>
                  </a:lnTo>
                  <a:lnTo>
                    <a:pt x="720" y="0"/>
                  </a:lnTo>
                  <a:lnTo>
                    <a:pt x="768" y="48"/>
                  </a:lnTo>
                  <a:lnTo>
                    <a:pt x="768" y="96"/>
                  </a:lnTo>
                  <a:lnTo>
                    <a:pt x="768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2343150" y="409892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Helvetica" pitchFamily="34" charset="0"/>
              </a:rPr>
              <a:t>d</a:t>
            </a:r>
          </a:p>
        </p:txBody>
      </p:sp>
      <p:sp>
        <p:nvSpPr>
          <p:cNvPr id="106533" name="Line 37"/>
          <p:cNvSpPr>
            <a:spLocks noChangeShapeType="1"/>
          </p:cNvSpPr>
          <p:nvPr/>
        </p:nvSpPr>
        <p:spPr bwMode="auto">
          <a:xfrm>
            <a:off x="2311400" y="41132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34" name="Line 38"/>
          <p:cNvSpPr>
            <a:spLocks noChangeShapeType="1"/>
          </p:cNvSpPr>
          <p:nvPr/>
        </p:nvSpPr>
        <p:spPr bwMode="auto">
          <a:xfrm flipH="1">
            <a:off x="2565400" y="41132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35" name="Line 39"/>
          <p:cNvSpPr>
            <a:spLocks noChangeShapeType="1"/>
          </p:cNvSpPr>
          <p:nvPr/>
        </p:nvSpPr>
        <p:spPr bwMode="auto">
          <a:xfrm>
            <a:off x="2463800" y="38639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6" name="Line 40"/>
          <p:cNvSpPr>
            <a:spLocks noChangeShapeType="1"/>
          </p:cNvSpPr>
          <p:nvPr/>
        </p:nvSpPr>
        <p:spPr bwMode="auto">
          <a:xfrm>
            <a:off x="2566988" y="38639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7" name="Line 41"/>
          <p:cNvSpPr>
            <a:spLocks noChangeShapeType="1"/>
          </p:cNvSpPr>
          <p:nvPr/>
        </p:nvSpPr>
        <p:spPr bwMode="auto">
          <a:xfrm>
            <a:off x="365125" y="6496050"/>
            <a:ext cx="3206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800" b="1">
                <a:solidFill>
                  <a:schemeClr val="tx2"/>
                </a:solidFill>
                <a:latin typeface="Chalkboard" charset="0"/>
              </a:rPr>
              <a:t>Aperture, Resolution &amp; Contrast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619125" y="706438"/>
            <a:ext cx="76549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Can adjust the condenser NA with the </a:t>
            </a:r>
            <a:r>
              <a:rPr lang="en-US" altLang="en-US" sz="2000" b="1">
                <a:solidFill>
                  <a:schemeClr val="accent2"/>
                </a:solidFill>
                <a:latin typeface="Chalkboard" charset="0"/>
              </a:rPr>
              <a:t>aperture iris</a:t>
            </a:r>
            <a:endParaRPr lang="en-US" alt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2622550" y="3571875"/>
            <a:ext cx="83661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Sample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2239963" y="3333750"/>
            <a:ext cx="107791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Objective</a:t>
            </a:r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1949450" y="2530475"/>
            <a:ext cx="1069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Tube lens</a:t>
            </a:r>
          </a:p>
        </p:txBody>
      </p:sp>
      <p:sp>
        <p:nvSpPr>
          <p:cNvPr id="109575" name="Freeform 7"/>
          <p:cNvSpPr>
            <a:spLocks/>
          </p:cNvSpPr>
          <p:nvPr/>
        </p:nvSpPr>
        <p:spPr bwMode="auto">
          <a:xfrm rot="16200000" flipV="1">
            <a:off x="3563144" y="2340769"/>
            <a:ext cx="115887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6" name="Freeform 8"/>
          <p:cNvSpPr>
            <a:spLocks/>
          </p:cNvSpPr>
          <p:nvPr/>
        </p:nvSpPr>
        <p:spPr bwMode="auto">
          <a:xfrm rot="-16200000">
            <a:off x="3544888" y="3205163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>
            <a:off x="3460750" y="3778250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8" name="Freeform 10"/>
          <p:cNvSpPr>
            <a:spLocks/>
          </p:cNvSpPr>
          <p:nvPr/>
        </p:nvSpPr>
        <p:spPr bwMode="auto">
          <a:xfrm>
            <a:off x="3457575" y="1709738"/>
            <a:ext cx="371475" cy="2047875"/>
          </a:xfrm>
          <a:custGeom>
            <a:avLst/>
            <a:gdLst/>
            <a:ahLst/>
            <a:cxnLst>
              <a:cxn ang="0">
                <a:pos x="98" y="1290"/>
              </a:cxn>
              <a:cxn ang="0">
                <a:pos x="0" y="1139"/>
              </a:cxn>
              <a:cxn ang="0">
                <a:pos x="0" y="670"/>
              </a:cxn>
              <a:cxn ang="0">
                <a:pos x="234" y="0"/>
              </a:cxn>
            </a:cxnLst>
            <a:rect l="0" t="0" r="r" b="b"/>
            <a:pathLst>
              <a:path w="234" h="1290">
                <a:moveTo>
                  <a:pt x="98" y="1290"/>
                </a:moveTo>
                <a:lnTo>
                  <a:pt x="0" y="1139"/>
                </a:lnTo>
                <a:lnTo>
                  <a:pt x="0" y="670"/>
                </a:lnTo>
                <a:lnTo>
                  <a:pt x="234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9" name="Freeform 11"/>
          <p:cNvSpPr>
            <a:spLocks/>
          </p:cNvSpPr>
          <p:nvPr/>
        </p:nvSpPr>
        <p:spPr bwMode="auto">
          <a:xfrm>
            <a:off x="3403600" y="1709738"/>
            <a:ext cx="373063" cy="2065337"/>
          </a:xfrm>
          <a:custGeom>
            <a:avLst/>
            <a:gdLst/>
            <a:ahLst/>
            <a:cxnLst>
              <a:cxn ang="0">
                <a:pos x="132" y="1301"/>
              </a:cxn>
              <a:cxn ang="0">
                <a:pos x="235" y="1139"/>
              </a:cxn>
              <a:cxn ang="0">
                <a:pos x="235" y="670"/>
              </a:cxn>
              <a:cxn ang="0">
                <a:pos x="0" y="0"/>
              </a:cxn>
            </a:cxnLst>
            <a:rect l="0" t="0" r="r" b="b"/>
            <a:pathLst>
              <a:path w="235" h="1301">
                <a:moveTo>
                  <a:pt x="132" y="1301"/>
                </a:moveTo>
                <a:lnTo>
                  <a:pt x="235" y="1139"/>
                </a:lnTo>
                <a:lnTo>
                  <a:pt x="235" y="67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0" name="Freeform 12"/>
          <p:cNvSpPr>
            <a:spLocks/>
          </p:cNvSpPr>
          <p:nvPr/>
        </p:nvSpPr>
        <p:spPr bwMode="auto">
          <a:xfrm>
            <a:off x="3222625" y="1714500"/>
            <a:ext cx="514350" cy="2049463"/>
          </a:xfrm>
          <a:custGeom>
            <a:avLst/>
            <a:gdLst/>
            <a:ahLst/>
            <a:cxnLst>
              <a:cxn ang="0">
                <a:pos x="324" y="1291"/>
              </a:cxn>
              <a:cxn ang="0">
                <a:pos x="226" y="1140"/>
              </a:cxn>
              <a:cxn ang="0">
                <a:pos x="0" y="647"/>
              </a:cxn>
              <a:cxn ang="0">
                <a:pos x="268" y="0"/>
              </a:cxn>
            </a:cxnLst>
            <a:rect l="0" t="0" r="r" b="b"/>
            <a:pathLst>
              <a:path w="324" h="1291">
                <a:moveTo>
                  <a:pt x="324" y="1291"/>
                </a:moveTo>
                <a:lnTo>
                  <a:pt x="226" y="1140"/>
                </a:lnTo>
                <a:lnTo>
                  <a:pt x="0" y="647"/>
                </a:lnTo>
                <a:lnTo>
                  <a:pt x="268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Freeform 13"/>
          <p:cNvSpPr>
            <a:spLocks/>
          </p:cNvSpPr>
          <p:nvPr/>
        </p:nvSpPr>
        <p:spPr bwMode="auto">
          <a:xfrm>
            <a:off x="3190875" y="1744663"/>
            <a:ext cx="709613" cy="2030412"/>
          </a:xfrm>
          <a:custGeom>
            <a:avLst/>
            <a:gdLst/>
            <a:ahLst/>
            <a:cxnLst>
              <a:cxn ang="0">
                <a:pos x="344" y="1279"/>
              </a:cxn>
              <a:cxn ang="0">
                <a:pos x="447" y="1117"/>
              </a:cxn>
              <a:cxn ang="0">
                <a:pos x="229" y="631"/>
              </a:cxn>
              <a:cxn ang="0">
                <a:pos x="0" y="0"/>
              </a:cxn>
            </a:cxnLst>
            <a:rect l="0" t="0" r="r" b="b"/>
            <a:pathLst>
              <a:path w="447" h="1279">
                <a:moveTo>
                  <a:pt x="344" y="1279"/>
                </a:moveTo>
                <a:lnTo>
                  <a:pt x="447" y="1117"/>
                </a:lnTo>
                <a:lnTo>
                  <a:pt x="229" y="631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2" name="Freeform 14"/>
          <p:cNvSpPr>
            <a:spLocks/>
          </p:cNvSpPr>
          <p:nvPr/>
        </p:nvSpPr>
        <p:spPr bwMode="auto">
          <a:xfrm>
            <a:off x="3497263" y="1709738"/>
            <a:ext cx="514350" cy="2051050"/>
          </a:xfrm>
          <a:custGeom>
            <a:avLst/>
            <a:gdLst/>
            <a:ahLst/>
            <a:cxnLst>
              <a:cxn ang="0">
                <a:pos x="0" y="1292"/>
              </a:cxn>
              <a:cxn ang="0">
                <a:pos x="98" y="1141"/>
              </a:cxn>
              <a:cxn ang="0">
                <a:pos x="324" y="648"/>
              </a:cxn>
              <a:cxn ang="0">
                <a:pos x="56" y="0"/>
              </a:cxn>
            </a:cxnLst>
            <a:rect l="0" t="0" r="r" b="b"/>
            <a:pathLst>
              <a:path w="324" h="1292">
                <a:moveTo>
                  <a:pt x="0" y="1292"/>
                </a:moveTo>
                <a:lnTo>
                  <a:pt x="98" y="1141"/>
                </a:lnTo>
                <a:lnTo>
                  <a:pt x="324" y="648"/>
                </a:lnTo>
                <a:lnTo>
                  <a:pt x="5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3" name="Freeform 15"/>
          <p:cNvSpPr>
            <a:spLocks/>
          </p:cNvSpPr>
          <p:nvPr/>
        </p:nvSpPr>
        <p:spPr bwMode="auto">
          <a:xfrm>
            <a:off x="3333750" y="1739900"/>
            <a:ext cx="708025" cy="2032000"/>
          </a:xfrm>
          <a:custGeom>
            <a:avLst/>
            <a:gdLst/>
            <a:ahLst/>
            <a:cxnLst>
              <a:cxn ang="0">
                <a:pos x="103" y="1280"/>
              </a:cxn>
              <a:cxn ang="0">
                <a:pos x="0" y="1118"/>
              </a:cxn>
              <a:cxn ang="0">
                <a:pos x="217" y="632"/>
              </a:cxn>
              <a:cxn ang="0">
                <a:pos x="446" y="0"/>
              </a:cxn>
            </a:cxnLst>
            <a:rect l="0" t="0" r="r" b="b"/>
            <a:pathLst>
              <a:path w="446" h="1280">
                <a:moveTo>
                  <a:pt x="103" y="1280"/>
                </a:moveTo>
                <a:lnTo>
                  <a:pt x="0" y="1118"/>
                </a:lnTo>
                <a:lnTo>
                  <a:pt x="217" y="632"/>
                </a:lnTo>
                <a:lnTo>
                  <a:pt x="446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>
            <a:off x="3252788" y="3246438"/>
            <a:ext cx="160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3816350" y="3246438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3838575" y="3779838"/>
            <a:ext cx="128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7" name="Line 19"/>
          <p:cNvSpPr>
            <a:spLocks noChangeShapeType="1"/>
          </p:cNvSpPr>
          <p:nvPr/>
        </p:nvSpPr>
        <p:spPr bwMode="auto">
          <a:xfrm flipV="1">
            <a:off x="3465513" y="3779838"/>
            <a:ext cx="323850" cy="0"/>
          </a:xfrm>
          <a:prstGeom prst="line">
            <a:avLst/>
          </a:prstGeom>
          <a:noFill/>
          <a:ln w="38100">
            <a:solidFill>
              <a:srgbClr val="4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8" name="Freeform 20"/>
          <p:cNvSpPr>
            <a:spLocks/>
          </p:cNvSpPr>
          <p:nvPr/>
        </p:nvSpPr>
        <p:spPr bwMode="auto">
          <a:xfrm>
            <a:off x="1177925" y="1643063"/>
            <a:ext cx="431800" cy="2043112"/>
          </a:xfrm>
          <a:custGeom>
            <a:avLst/>
            <a:gdLst/>
            <a:ahLst/>
            <a:cxnLst>
              <a:cxn ang="0">
                <a:pos x="186" y="0"/>
              </a:cxn>
              <a:cxn ang="0">
                <a:pos x="112" y="569"/>
              </a:cxn>
              <a:cxn ang="0">
                <a:pos x="272" y="1287"/>
              </a:cxn>
            </a:cxnLst>
            <a:rect l="0" t="0" r="r" b="b"/>
            <a:pathLst>
              <a:path w="272" h="1287">
                <a:moveTo>
                  <a:pt x="186" y="0"/>
                </a:moveTo>
                <a:cubicBezTo>
                  <a:pt x="176" y="176"/>
                  <a:pt x="267" y="533"/>
                  <a:pt x="112" y="569"/>
                </a:cubicBezTo>
                <a:cubicBezTo>
                  <a:pt x="267" y="600"/>
                  <a:pt x="0" y="1287"/>
                  <a:pt x="272" y="128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89" name="Rectangle 21"/>
          <p:cNvSpPr>
            <a:spLocks noChangeArrowheads="1"/>
          </p:cNvSpPr>
          <p:nvPr/>
        </p:nvSpPr>
        <p:spPr bwMode="auto">
          <a:xfrm>
            <a:off x="339725" y="2152650"/>
            <a:ext cx="9001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Imaging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09590" name="Freeform 22"/>
          <p:cNvSpPr>
            <a:spLocks/>
          </p:cNvSpPr>
          <p:nvPr/>
        </p:nvSpPr>
        <p:spPr bwMode="auto">
          <a:xfrm rot="-16200000">
            <a:off x="3563938" y="5289550"/>
            <a:ext cx="146050" cy="9556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1" name="Freeform 23"/>
          <p:cNvSpPr>
            <a:spLocks/>
          </p:cNvSpPr>
          <p:nvPr/>
        </p:nvSpPr>
        <p:spPr bwMode="auto">
          <a:xfrm rot="-16200000">
            <a:off x="3567907" y="4337844"/>
            <a:ext cx="115887" cy="879475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2" name="Freeform 24"/>
          <p:cNvSpPr>
            <a:spLocks/>
          </p:cNvSpPr>
          <p:nvPr/>
        </p:nvSpPr>
        <p:spPr bwMode="auto">
          <a:xfrm rot="16200000" flipV="1">
            <a:off x="3549650" y="3781425"/>
            <a:ext cx="146050" cy="571500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3" name="Freeform 25"/>
          <p:cNvSpPr>
            <a:spLocks/>
          </p:cNvSpPr>
          <p:nvPr/>
        </p:nvSpPr>
        <p:spPr bwMode="auto">
          <a:xfrm>
            <a:off x="3462338" y="3800475"/>
            <a:ext cx="371475" cy="24257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0" y="151"/>
              </a:cxn>
              <a:cxn ang="0">
                <a:pos x="0" y="620"/>
              </a:cxn>
              <a:cxn ang="0">
                <a:pos x="234" y="1290"/>
              </a:cxn>
              <a:cxn ang="0">
                <a:pos x="188" y="1528"/>
              </a:cxn>
            </a:cxnLst>
            <a:rect l="0" t="0" r="r" b="b"/>
            <a:pathLst>
              <a:path w="234" h="1528">
                <a:moveTo>
                  <a:pt x="98" y="0"/>
                </a:moveTo>
                <a:lnTo>
                  <a:pt x="0" y="151"/>
                </a:lnTo>
                <a:lnTo>
                  <a:pt x="0" y="620"/>
                </a:lnTo>
                <a:lnTo>
                  <a:pt x="234" y="1290"/>
                </a:lnTo>
                <a:lnTo>
                  <a:pt x="188" y="1528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4" name="Freeform 26"/>
          <p:cNvSpPr>
            <a:spLocks/>
          </p:cNvSpPr>
          <p:nvPr/>
        </p:nvSpPr>
        <p:spPr bwMode="auto">
          <a:xfrm>
            <a:off x="3408363" y="3784600"/>
            <a:ext cx="373062" cy="2424113"/>
          </a:xfrm>
          <a:custGeom>
            <a:avLst/>
            <a:gdLst/>
            <a:ahLst/>
            <a:cxnLst>
              <a:cxn ang="0">
                <a:pos x="132" y="0"/>
              </a:cxn>
              <a:cxn ang="0">
                <a:pos x="235" y="162"/>
              </a:cxn>
              <a:cxn ang="0">
                <a:pos x="235" y="631"/>
              </a:cxn>
              <a:cxn ang="0">
                <a:pos x="0" y="1301"/>
              </a:cxn>
              <a:cxn ang="0">
                <a:pos x="36" y="1527"/>
              </a:cxn>
            </a:cxnLst>
            <a:rect l="0" t="0" r="r" b="b"/>
            <a:pathLst>
              <a:path w="235" h="1527">
                <a:moveTo>
                  <a:pt x="132" y="0"/>
                </a:moveTo>
                <a:lnTo>
                  <a:pt x="235" y="162"/>
                </a:lnTo>
                <a:lnTo>
                  <a:pt x="235" y="631"/>
                </a:lnTo>
                <a:lnTo>
                  <a:pt x="0" y="1301"/>
                </a:lnTo>
                <a:lnTo>
                  <a:pt x="36" y="1527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5" name="Freeform 27"/>
          <p:cNvSpPr>
            <a:spLocks/>
          </p:cNvSpPr>
          <p:nvPr/>
        </p:nvSpPr>
        <p:spPr bwMode="auto">
          <a:xfrm>
            <a:off x="3227388" y="3794125"/>
            <a:ext cx="542925" cy="2414588"/>
          </a:xfrm>
          <a:custGeom>
            <a:avLst/>
            <a:gdLst/>
            <a:ahLst/>
            <a:cxnLst>
              <a:cxn ang="0">
                <a:pos x="324" y="0"/>
              </a:cxn>
              <a:cxn ang="0">
                <a:pos x="226" y="151"/>
              </a:cxn>
              <a:cxn ang="0">
                <a:pos x="0" y="644"/>
              </a:cxn>
              <a:cxn ang="0">
                <a:pos x="268" y="1291"/>
              </a:cxn>
              <a:cxn ang="0">
                <a:pos x="342" y="1521"/>
              </a:cxn>
            </a:cxnLst>
            <a:rect l="0" t="0" r="r" b="b"/>
            <a:pathLst>
              <a:path w="342" h="1521">
                <a:moveTo>
                  <a:pt x="324" y="0"/>
                </a:moveTo>
                <a:lnTo>
                  <a:pt x="226" y="151"/>
                </a:lnTo>
                <a:lnTo>
                  <a:pt x="0" y="644"/>
                </a:lnTo>
                <a:lnTo>
                  <a:pt x="268" y="1291"/>
                </a:lnTo>
                <a:lnTo>
                  <a:pt x="342" y="152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6" name="Freeform 28"/>
          <p:cNvSpPr>
            <a:spLocks/>
          </p:cNvSpPr>
          <p:nvPr/>
        </p:nvSpPr>
        <p:spPr bwMode="auto">
          <a:xfrm>
            <a:off x="3195638" y="3784600"/>
            <a:ext cx="709612" cy="2416175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447" y="162"/>
              </a:cxn>
              <a:cxn ang="0">
                <a:pos x="229" y="648"/>
              </a:cxn>
              <a:cxn ang="0">
                <a:pos x="0" y="1279"/>
              </a:cxn>
              <a:cxn ang="0">
                <a:pos x="170" y="1522"/>
              </a:cxn>
            </a:cxnLst>
            <a:rect l="0" t="0" r="r" b="b"/>
            <a:pathLst>
              <a:path w="447" h="1522">
                <a:moveTo>
                  <a:pt x="344" y="0"/>
                </a:moveTo>
                <a:lnTo>
                  <a:pt x="447" y="162"/>
                </a:lnTo>
                <a:lnTo>
                  <a:pt x="229" y="648"/>
                </a:lnTo>
                <a:lnTo>
                  <a:pt x="0" y="1279"/>
                </a:lnTo>
                <a:lnTo>
                  <a:pt x="170" y="152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7" name="Freeform 29"/>
          <p:cNvSpPr>
            <a:spLocks/>
          </p:cNvSpPr>
          <p:nvPr/>
        </p:nvSpPr>
        <p:spPr bwMode="auto">
          <a:xfrm>
            <a:off x="3465513" y="3797300"/>
            <a:ext cx="550862" cy="24114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121" y="151"/>
              </a:cxn>
              <a:cxn ang="0">
                <a:pos x="347" y="644"/>
              </a:cxn>
              <a:cxn ang="0">
                <a:pos x="79" y="1292"/>
              </a:cxn>
              <a:cxn ang="0">
                <a:pos x="0" y="1519"/>
              </a:cxn>
            </a:cxnLst>
            <a:rect l="0" t="0" r="r" b="b"/>
            <a:pathLst>
              <a:path w="347" h="1519">
                <a:moveTo>
                  <a:pt x="23" y="0"/>
                </a:moveTo>
                <a:lnTo>
                  <a:pt x="121" y="151"/>
                </a:lnTo>
                <a:lnTo>
                  <a:pt x="347" y="644"/>
                </a:lnTo>
                <a:lnTo>
                  <a:pt x="79" y="1292"/>
                </a:lnTo>
                <a:lnTo>
                  <a:pt x="0" y="15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8" name="Freeform 30"/>
          <p:cNvSpPr>
            <a:spLocks/>
          </p:cNvSpPr>
          <p:nvPr/>
        </p:nvSpPr>
        <p:spPr bwMode="auto">
          <a:xfrm>
            <a:off x="3338513" y="3787775"/>
            <a:ext cx="708025" cy="2430463"/>
          </a:xfrm>
          <a:custGeom>
            <a:avLst/>
            <a:gdLst/>
            <a:ahLst/>
            <a:cxnLst>
              <a:cxn ang="0">
                <a:pos x="103" y="0"/>
              </a:cxn>
              <a:cxn ang="0">
                <a:pos x="0" y="162"/>
              </a:cxn>
              <a:cxn ang="0">
                <a:pos x="217" y="648"/>
              </a:cxn>
              <a:cxn ang="0">
                <a:pos x="446" y="1280"/>
              </a:cxn>
              <a:cxn ang="0">
                <a:pos x="266" y="1531"/>
              </a:cxn>
            </a:cxnLst>
            <a:rect l="0" t="0" r="r" b="b"/>
            <a:pathLst>
              <a:path w="446" h="1531">
                <a:moveTo>
                  <a:pt x="103" y="0"/>
                </a:moveTo>
                <a:lnTo>
                  <a:pt x="0" y="162"/>
                </a:lnTo>
                <a:lnTo>
                  <a:pt x="217" y="648"/>
                </a:lnTo>
                <a:lnTo>
                  <a:pt x="446" y="1280"/>
                </a:lnTo>
                <a:lnTo>
                  <a:pt x="266" y="1531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99" name="Line 31"/>
          <p:cNvSpPr>
            <a:spLocks noChangeShapeType="1"/>
          </p:cNvSpPr>
          <p:nvPr/>
        </p:nvSpPr>
        <p:spPr bwMode="auto">
          <a:xfrm flipV="1">
            <a:off x="3257550" y="4311650"/>
            <a:ext cx="1603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0" name="Line 32"/>
          <p:cNvSpPr>
            <a:spLocks noChangeShapeType="1"/>
          </p:cNvSpPr>
          <p:nvPr/>
        </p:nvSpPr>
        <p:spPr bwMode="auto">
          <a:xfrm flipV="1">
            <a:off x="3821113" y="4311650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 flipV="1">
            <a:off x="3208338" y="5243513"/>
            <a:ext cx="160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2" name="Line 34"/>
          <p:cNvSpPr>
            <a:spLocks noChangeShapeType="1"/>
          </p:cNvSpPr>
          <p:nvPr/>
        </p:nvSpPr>
        <p:spPr bwMode="auto">
          <a:xfrm flipV="1">
            <a:off x="3875088" y="5243513"/>
            <a:ext cx="158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3" name="Freeform 35"/>
          <p:cNvSpPr>
            <a:spLocks/>
          </p:cNvSpPr>
          <p:nvPr/>
        </p:nvSpPr>
        <p:spPr bwMode="auto">
          <a:xfrm>
            <a:off x="3475038" y="6184900"/>
            <a:ext cx="304800" cy="168275"/>
          </a:xfrm>
          <a:custGeom>
            <a:avLst/>
            <a:gdLst/>
            <a:ahLst/>
            <a:cxnLst>
              <a:cxn ang="0">
                <a:pos x="48" y="336"/>
              </a:cxn>
              <a:cxn ang="0">
                <a:pos x="0" y="96"/>
              </a:cxn>
              <a:cxn ang="0">
                <a:pos x="48" y="0"/>
              </a:cxn>
              <a:cxn ang="0">
                <a:pos x="96" y="96"/>
              </a:cxn>
              <a:cxn ang="0">
                <a:pos x="144" y="0"/>
              </a:cxn>
              <a:cxn ang="0">
                <a:pos x="192" y="96"/>
              </a:cxn>
              <a:cxn ang="0">
                <a:pos x="240" y="0"/>
              </a:cxn>
              <a:cxn ang="0">
                <a:pos x="288" y="96"/>
              </a:cxn>
              <a:cxn ang="0">
                <a:pos x="336" y="0"/>
              </a:cxn>
              <a:cxn ang="0">
                <a:pos x="384" y="96"/>
              </a:cxn>
              <a:cxn ang="0">
                <a:pos x="336" y="336"/>
              </a:cxn>
            </a:cxnLst>
            <a:rect l="0" t="0" r="r" b="b"/>
            <a:pathLst>
              <a:path w="384" h="336">
                <a:moveTo>
                  <a:pt x="48" y="336"/>
                </a:moveTo>
                <a:lnTo>
                  <a:pt x="0" y="96"/>
                </a:lnTo>
                <a:lnTo>
                  <a:pt x="48" y="0"/>
                </a:lnTo>
                <a:lnTo>
                  <a:pt x="96" y="96"/>
                </a:lnTo>
                <a:lnTo>
                  <a:pt x="144" y="0"/>
                </a:lnTo>
                <a:lnTo>
                  <a:pt x="192" y="96"/>
                </a:lnTo>
                <a:lnTo>
                  <a:pt x="240" y="0"/>
                </a:lnTo>
                <a:lnTo>
                  <a:pt x="288" y="96"/>
                </a:lnTo>
                <a:lnTo>
                  <a:pt x="336" y="0"/>
                </a:lnTo>
                <a:lnTo>
                  <a:pt x="384" y="96"/>
                </a:lnTo>
                <a:lnTo>
                  <a:pt x="336" y="336"/>
                </a:lnTo>
              </a:path>
            </a:pathLst>
          </a:custGeom>
          <a:noFill/>
          <a:ln w="38100" cmpd="sng">
            <a:solidFill>
              <a:srgbClr val="FF932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1870075" y="4122738"/>
            <a:ext cx="13985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halkboard" charset="0"/>
              </a:rPr>
              <a:t>Aperture iris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2127250" y="5057775"/>
            <a:ext cx="969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iris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2127250" y="6048375"/>
            <a:ext cx="13239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Light source</a:t>
            </a:r>
          </a:p>
        </p:txBody>
      </p:sp>
      <p:sp>
        <p:nvSpPr>
          <p:cNvPr id="109607" name="Freeform 39"/>
          <p:cNvSpPr>
            <a:spLocks/>
          </p:cNvSpPr>
          <p:nvPr/>
        </p:nvSpPr>
        <p:spPr bwMode="auto">
          <a:xfrm>
            <a:off x="1228725" y="3762375"/>
            <a:ext cx="381000" cy="2667000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112" y="944"/>
              </a:cxn>
              <a:cxn ang="0">
                <a:pos x="272" y="1920"/>
              </a:cxn>
            </a:cxnLst>
            <a:rect l="0" t="0" r="r" b="b"/>
            <a:pathLst>
              <a:path w="272" h="1920">
                <a:moveTo>
                  <a:pt x="272" y="0"/>
                </a:moveTo>
                <a:cubicBezTo>
                  <a:pt x="11" y="0"/>
                  <a:pt x="267" y="896"/>
                  <a:pt x="112" y="944"/>
                </a:cubicBezTo>
                <a:cubicBezTo>
                  <a:pt x="267" y="987"/>
                  <a:pt x="0" y="1920"/>
                  <a:pt x="272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111125" y="4841875"/>
            <a:ext cx="1262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Illumination</a:t>
            </a:r>
          </a:p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path</a:t>
            </a:r>
          </a:p>
        </p:txBody>
      </p:sp>
      <p:sp>
        <p:nvSpPr>
          <p:cNvPr id="109609" name="Rectangle 41"/>
          <p:cNvSpPr>
            <a:spLocks noChangeArrowheads="1"/>
          </p:cNvSpPr>
          <p:nvPr/>
        </p:nvSpPr>
        <p:spPr bwMode="auto">
          <a:xfrm>
            <a:off x="2051050" y="5591175"/>
            <a:ext cx="10096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Collector</a:t>
            </a:r>
          </a:p>
        </p:txBody>
      </p:sp>
      <p:sp>
        <p:nvSpPr>
          <p:cNvPr id="109610" name="Rectangle 42"/>
          <p:cNvSpPr>
            <a:spLocks noChangeArrowheads="1"/>
          </p:cNvSpPr>
          <p:nvPr/>
        </p:nvSpPr>
        <p:spPr bwMode="auto">
          <a:xfrm>
            <a:off x="1720850" y="3844925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Condenser lens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1974850" y="4618038"/>
            <a:ext cx="104933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Field lens</a:t>
            </a:r>
          </a:p>
        </p:txBody>
      </p:sp>
      <p:sp>
        <p:nvSpPr>
          <p:cNvPr id="109612" name="Rectangle 44"/>
          <p:cNvSpPr>
            <a:spLocks noChangeArrowheads="1"/>
          </p:cNvSpPr>
          <p:nvPr/>
        </p:nvSpPr>
        <p:spPr bwMode="auto">
          <a:xfrm>
            <a:off x="1679575" y="3038475"/>
            <a:ext cx="15113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Back aperture</a:t>
            </a:r>
          </a:p>
        </p:txBody>
      </p:sp>
      <p:sp>
        <p:nvSpPr>
          <p:cNvPr id="109613" name="Rectangle 45"/>
          <p:cNvSpPr>
            <a:spLocks noChangeArrowheads="1"/>
          </p:cNvSpPr>
          <p:nvPr/>
        </p:nvSpPr>
        <p:spPr bwMode="auto">
          <a:xfrm>
            <a:off x="1619250" y="2124075"/>
            <a:ext cx="16938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Chalkboard" charset="0"/>
              </a:rPr>
              <a:t>Intermed. image</a:t>
            </a:r>
          </a:p>
        </p:txBody>
      </p:sp>
      <p:sp>
        <p:nvSpPr>
          <p:cNvPr id="109614" name="Freeform 46"/>
          <p:cNvSpPr>
            <a:spLocks/>
          </p:cNvSpPr>
          <p:nvPr/>
        </p:nvSpPr>
        <p:spPr bwMode="auto">
          <a:xfrm>
            <a:off x="1468438" y="1236663"/>
            <a:ext cx="17462" cy="407987"/>
          </a:xfrm>
          <a:custGeom>
            <a:avLst/>
            <a:gdLst/>
            <a:ahLst/>
            <a:cxnLst>
              <a:cxn ang="0">
                <a:pos x="3" y="257"/>
              </a:cxn>
              <a:cxn ang="0">
                <a:pos x="11" y="0"/>
              </a:cxn>
            </a:cxnLst>
            <a:rect l="0" t="0" r="r" b="b"/>
            <a:pathLst>
              <a:path w="11" h="257">
                <a:moveTo>
                  <a:pt x="3" y="257"/>
                </a:moveTo>
                <a:cubicBezTo>
                  <a:pt x="0" y="197"/>
                  <a:pt x="8" y="53"/>
                  <a:pt x="11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615" name="Group 47"/>
          <p:cNvGrpSpPr>
            <a:grpSpLocks/>
          </p:cNvGrpSpPr>
          <p:nvPr/>
        </p:nvGrpSpPr>
        <p:grpSpPr bwMode="auto">
          <a:xfrm>
            <a:off x="4743450" y="3200400"/>
            <a:ext cx="3867150" cy="2624138"/>
            <a:chOff x="2988" y="2016"/>
            <a:chExt cx="2436" cy="1653"/>
          </a:xfrm>
        </p:grpSpPr>
        <p:sp>
          <p:nvSpPr>
            <p:cNvPr id="109616" name="Text Box 48"/>
            <p:cNvSpPr txBox="1">
              <a:spLocks noChangeArrowheads="1"/>
            </p:cNvSpPr>
            <p:nvPr/>
          </p:nvSpPr>
          <p:spPr bwMode="auto">
            <a:xfrm>
              <a:off x="2988" y="2016"/>
              <a:ext cx="2436" cy="1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Q:	Don’t we always want</a:t>
              </a: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	it full open??</a:t>
              </a:r>
            </a:p>
            <a:p>
              <a:pPr marL="347663" indent="-347663">
                <a:tabLst>
                  <a:tab pos="347663" algn="l"/>
                </a:tabLst>
              </a:pP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A:	</a:t>
              </a:r>
              <a:r>
                <a:rPr lang="en-US" altLang="en-US" sz="2000" b="1">
                  <a:solidFill>
                    <a:schemeClr val="accent2"/>
                  </a:solidFill>
                  <a:latin typeface="Chalkboard" charset="0"/>
                </a:rPr>
                <a:t>No</a:t>
              </a: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Why? Tradeoff:</a:t>
              </a:r>
            </a:p>
            <a:p>
              <a:pPr marL="347663" indent="-347663">
                <a:tabLst>
                  <a:tab pos="347663" algn="l"/>
                </a:tabLst>
              </a:pPr>
              <a:r>
                <a:rPr lang="en-US" altLang="en-US" sz="2000">
                  <a:solidFill>
                    <a:schemeClr val="accent2"/>
                  </a:solidFill>
                  <a:latin typeface="Chalkboard" charset="0"/>
                </a:rPr>
                <a:t> 	resolution vs. </a:t>
              </a:r>
              <a:r>
                <a:rPr lang="en-US" altLang="en-US" sz="2000" b="1">
                  <a:solidFill>
                    <a:schemeClr val="accent2"/>
                  </a:solidFill>
                  <a:latin typeface="Chalkboard" charset="0"/>
                </a:rPr>
                <a:t>contrast</a:t>
              </a:r>
              <a:endParaRPr lang="en-US" altLang="en-US" sz="2000">
                <a:solidFill>
                  <a:schemeClr val="accent2"/>
                </a:solidFill>
                <a:latin typeface="Chalkboard" charset="0"/>
              </a:endParaRPr>
            </a:p>
          </p:txBody>
        </p:sp>
        <p:sp>
          <p:nvSpPr>
            <p:cNvPr id="109617" name="Rectangle 49"/>
            <p:cNvSpPr>
              <a:spLocks noChangeArrowheads="1"/>
            </p:cNvSpPr>
            <p:nvPr/>
          </p:nvSpPr>
          <p:spPr bwMode="auto">
            <a:xfrm>
              <a:off x="4299" y="3557"/>
              <a:ext cx="400" cy="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/>
          <a:lstStyle/>
          <a:p>
            <a:r>
              <a:rPr lang="en-US">
                <a:latin typeface="Arial" charset="0"/>
                <a:cs typeface="Times New Roman" pitchFamily="18" charset="0"/>
              </a:rPr>
              <a:t>NA and Resolution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cs typeface="Times New Roman" pitchFamily="18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99332" name="Picture 4" descr="Mont2"/>
          <p:cNvPicPr>
            <a:picLocks noChangeAspect="1" noChangeArrowheads="1"/>
          </p:cNvPicPr>
          <p:nvPr/>
        </p:nvPicPr>
        <p:blipFill>
          <a:blip r:embed="rId3" cstate="print"/>
          <a:srcRect l="67415"/>
          <a:stretch>
            <a:fillRect/>
          </a:stretch>
        </p:blipFill>
        <p:spPr bwMode="auto">
          <a:xfrm>
            <a:off x="4953000" y="1828800"/>
            <a:ext cx="3482975" cy="4114800"/>
          </a:xfrm>
          <a:prstGeom prst="rect">
            <a:avLst/>
          </a:prstGeom>
          <a:noFill/>
        </p:spPr>
      </p:pic>
      <p:pic>
        <p:nvPicPr>
          <p:cNvPr id="99333" name="Picture 5" descr="MONT"/>
          <p:cNvPicPr>
            <a:picLocks noChangeAspect="1" noChangeArrowheads="1"/>
          </p:cNvPicPr>
          <p:nvPr/>
        </p:nvPicPr>
        <p:blipFill>
          <a:blip r:embed="rId3" cstate="print">
            <a:lum bright="-36000" contrast="54000"/>
          </a:blip>
          <a:srcRect l="33673" r="33673"/>
          <a:stretch>
            <a:fillRect/>
          </a:stretch>
        </p:blipFill>
        <p:spPr bwMode="auto">
          <a:xfrm>
            <a:off x="381000" y="1828800"/>
            <a:ext cx="3490913" cy="4114800"/>
          </a:xfrm>
          <a:prstGeom prst="rect">
            <a:avLst/>
          </a:prstGeom>
          <a:noFill/>
        </p:spPr>
      </p:pic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604838" y="6176963"/>
            <a:ext cx="7685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High NA Objective                    	      Low NA 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4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722438" y="-1588"/>
            <a:ext cx="5526087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An Upright Epifluorescence Microscope</a:t>
            </a:r>
          </a:p>
        </p:txBody>
      </p:sp>
      <p:pic>
        <p:nvPicPr>
          <p:cNvPr id="95235" name="Picture 3" descr="component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85800"/>
            <a:ext cx="5942013" cy="579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808163" y="330200"/>
            <a:ext cx="5549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2"/>
                </a:solidFill>
                <a:latin typeface="Chalkboard" charset="0"/>
              </a:rPr>
              <a:t>Alternate Definitions of Resolution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463550" y="1990725"/>
            <a:ext cx="34559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As the Full Width at Half Max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(FWHM) of the PSF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463550" y="3540125"/>
            <a:ext cx="41052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As the diameter of the Airy disk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(first dark ring of the PSF)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Chalkboard" charset="0"/>
              </a:rPr>
              <a:t>= “Rayleigh criterion”</a:t>
            </a:r>
          </a:p>
          <a:p>
            <a:endParaRPr lang="en-US" sz="2000">
              <a:solidFill>
                <a:schemeClr val="accent2"/>
              </a:solidFill>
              <a:latin typeface="Chalkboard" charset="0"/>
            </a:endParaRPr>
          </a:p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(Probably most common definition)</a:t>
            </a:r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3163" y="2144713"/>
            <a:ext cx="3611562" cy="1779720"/>
          </a:xfrm>
          <a:prstGeom prst="rect">
            <a:avLst/>
          </a:prstGeom>
          <a:noFill/>
        </p:spPr>
      </p:pic>
      <p:sp>
        <p:nvSpPr>
          <p:cNvPr id="116754" name="Line 18"/>
          <p:cNvSpPr>
            <a:spLocks noChangeShapeType="1"/>
          </p:cNvSpPr>
          <p:nvPr/>
        </p:nvSpPr>
        <p:spPr bwMode="auto">
          <a:xfrm>
            <a:off x="6369999" y="4149499"/>
            <a:ext cx="39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5" name="Line 19"/>
          <p:cNvSpPr>
            <a:spLocks noChangeShapeType="1"/>
          </p:cNvSpPr>
          <p:nvPr/>
        </p:nvSpPr>
        <p:spPr bwMode="auto">
          <a:xfrm>
            <a:off x="6357938" y="3877150"/>
            <a:ext cx="0" cy="3631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6" name="Line 20"/>
          <p:cNvSpPr>
            <a:spLocks noChangeShapeType="1"/>
          </p:cNvSpPr>
          <p:nvPr/>
        </p:nvSpPr>
        <p:spPr bwMode="auto">
          <a:xfrm>
            <a:off x="6779099" y="2320119"/>
            <a:ext cx="0" cy="19296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6022347" y="4476750"/>
            <a:ext cx="157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Airy disk </a:t>
            </a:r>
            <a:r>
              <a:rPr lang="en-US" sz="1600" dirty="0" smtClean="0">
                <a:solidFill>
                  <a:schemeClr val="tx2"/>
                </a:solidFill>
                <a:latin typeface="Chalkboard" charset="0"/>
              </a:rPr>
              <a:t>radius</a:t>
            </a:r>
            <a:endParaRPr lang="en-US" sz="1600" dirty="0">
              <a:solidFill>
                <a:schemeClr val="tx2"/>
              </a:solidFill>
              <a:latin typeface="Chalkboard" charset="0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0.61 </a:t>
            </a:r>
            <a:r>
              <a:rPr lang="en-US" sz="1600" i="1" dirty="0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 dirty="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7170738" y="2876550"/>
            <a:ext cx="14239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FWHM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halkboard" charset="0"/>
              </a:rPr>
              <a:t>≈ </a:t>
            </a:r>
            <a:r>
              <a:rPr lang="en-US" sz="1600">
                <a:solidFill>
                  <a:srgbClr val="FF0000"/>
                </a:solidFill>
                <a:latin typeface="Chalkboard" charset="0"/>
              </a:rPr>
              <a:t>0.353 </a:t>
            </a:r>
            <a:r>
              <a:rPr lang="en-US" sz="1600" i="1">
                <a:solidFill>
                  <a:srgbClr val="FF0000"/>
                </a:solidFill>
                <a:latin typeface="Chalkboard" charset="0"/>
                <a:sym typeface="Symbol" pitchFamily="18" charset="2"/>
              </a:rPr>
              <a:t></a:t>
            </a:r>
            <a:r>
              <a:rPr lang="en-US" sz="1600">
                <a:solidFill>
                  <a:srgbClr val="FF0000"/>
                </a:solidFill>
                <a:latin typeface="Chalkboard" charset="0"/>
              </a:rPr>
              <a:t> </a:t>
            </a:r>
            <a:r>
              <a:rPr lang="en-US" sz="1600" i="1">
                <a:solidFill>
                  <a:srgbClr val="FF0000"/>
                </a:solidFill>
                <a:latin typeface="Chalkboard" charset="0"/>
              </a:rPr>
              <a:t>/NA</a:t>
            </a:r>
          </a:p>
        </p:txBody>
      </p:sp>
      <p:sp>
        <p:nvSpPr>
          <p:cNvPr id="116759" name="Line 23"/>
          <p:cNvSpPr>
            <a:spLocks noChangeShapeType="1"/>
          </p:cNvSpPr>
          <p:nvPr/>
        </p:nvSpPr>
        <p:spPr bwMode="auto">
          <a:xfrm>
            <a:off x="6256338" y="31146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60" name="Line 24"/>
          <p:cNvSpPr>
            <a:spLocks noChangeShapeType="1"/>
          </p:cNvSpPr>
          <p:nvPr/>
        </p:nvSpPr>
        <p:spPr bwMode="auto">
          <a:xfrm flipH="1">
            <a:off x="6983413" y="3114675"/>
            <a:ext cx="32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22425" y="152400"/>
            <a:ext cx="5899150" cy="1143000"/>
          </a:xfrm>
        </p:spPr>
        <p:txBody>
          <a:bodyPr/>
          <a:lstStyle/>
          <a:p>
            <a:r>
              <a:rPr lang="en-US" b="0">
                <a:solidFill>
                  <a:srgbClr val="0000FF"/>
                </a:solidFill>
              </a:rPr>
              <a:t>Objective Types</a:t>
            </a:r>
            <a:endParaRPr lang="en-US" b="0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4794250" y="1473200"/>
            <a:ext cx="4349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Field flatness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Plan or not</a:t>
            </a:r>
            <a:endParaRPr lang="en-US" sz="2000" b="1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Phase rings for phase contrast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Positive or negative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Diameter of ring (number)</a:t>
            </a: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Special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Strain free for Polarization or DIC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Features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Correction collar for spherical aberration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Iris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Spring-loaded front end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Lockable front end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8650" y="3136900"/>
            <a:ext cx="3062288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Basic properties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Magnification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Numerical Aperture (NA)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Infinite or finite conjugate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Cover slip thickness if any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Immersion fluid if any</a:t>
            </a: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endParaRPr lang="en-US" sz="1600">
              <a:solidFill>
                <a:schemeClr val="tx2"/>
              </a:solidFill>
              <a:latin typeface="Chalkboard" charset="0"/>
            </a:endParaRPr>
          </a:p>
          <a:p>
            <a:pPr marL="228600" indent="-228600" algn="ctr"/>
            <a:r>
              <a:rPr lang="en-US" sz="2000" b="1">
                <a:solidFill>
                  <a:schemeClr val="tx2"/>
                </a:solidFill>
                <a:latin typeface="Chalkboard" charset="0"/>
              </a:rPr>
              <a:t>Correction class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Achromat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Fluor</a:t>
            </a:r>
          </a:p>
          <a:p>
            <a:pPr marL="228600" indent="-228600">
              <a:buFontTx/>
              <a:buChar char="•"/>
            </a:pPr>
            <a:r>
              <a:rPr lang="en-US" sz="1600">
                <a:solidFill>
                  <a:schemeClr val="tx2"/>
                </a:solidFill>
                <a:latin typeface="Chalkboard" charset="0"/>
              </a:rPr>
              <a:t>Apochromat</a:t>
            </a:r>
          </a:p>
        </p:txBody>
      </p:sp>
      <p:grpSp>
        <p:nvGrpSpPr>
          <p:cNvPr id="47115" name="Group 11"/>
          <p:cNvGrpSpPr>
            <a:grpSpLocks/>
          </p:cNvGrpSpPr>
          <p:nvPr/>
        </p:nvGrpSpPr>
        <p:grpSpPr bwMode="auto">
          <a:xfrm>
            <a:off x="136525" y="-144463"/>
            <a:ext cx="3124200" cy="3106738"/>
            <a:chOff x="236" y="112"/>
            <a:chExt cx="1497" cy="1488"/>
          </a:xfrm>
        </p:grpSpPr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" y="181"/>
              <a:ext cx="1497" cy="1376"/>
            </a:xfrm>
            <a:prstGeom prst="rect">
              <a:avLst/>
            </a:prstGeom>
            <a:noFill/>
          </p:spPr>
        </p:pic>
        <p:sp>
          <p:nvSpPr>
            <p:cNvPr id="47108" name="Rectangle 4"/>
            <p:cNvSpPr>
              <a:spLocks noChangeArrowheads="1"/>
            </p:cNvSpPr>
            <p:nvPr/>
          </p:nvSpPr>
          <p:spPr bwMode="auto">
            <a:xfrm>
              <a:off x="731" y="1456"/>
              <a:ext cx="480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352" y="112"/>
              <a:ext cx="1206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utoUpdateAnimBg="0"/>
      <p:bldP spid="47113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Douglas B. Murphy “Fundamentals of Light Microscopy and Electronic Imaging”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James Pawley, Ed. “Handbook of Biological Confocal Microscopy, 3rd ed.”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438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Arial" charset="0"/>
                <a:ea typeface="ヒラギノ角ゴ Pro W3" pitchFamily="84" charset="-128"/>
              </a:rPr>
              <a:t>Acknowledgements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609600" y="60960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  <a:ea typeface="ヒラギノ角ゴ Pro W3" pitchFamily="84" charset="-128"/>
              </a:rPr>
              <a:t>Ron Vale / Mats Gustafsson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3149600" y="2854325"/>
            <a:ext cx="2776538" cy="3657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677863"/>
          </a:xfrm>
        </p:spPr>
        <p:txBody>
          <a:bodyPr/>
          <a:lstStyle/>
          <a:p>
            <a:r>
              <a:rPr lang="en-US"/>
              <a:t>Light travels more slowly in matter</a:t>
            </a:r>
          </a:p>
        </p:txBody>
      </p:sp>
      <p:pic>
        <p:nvPicPr>
          <p:cNvPr id="3591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7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988" y="3775075"/>
            <a:ext cx="2249487" cy="1816100"/>
          </a:xfrm>
          <a:prstGeom prst="rect">
            <a:avLst/>
          </a:prstGeom>
          <a:noFill/>
        </p:spPr>
      </p:pic>
      <p:pic>
        <p:nvPicPr>
          <p:cNvPr id="35918" name="Picture 7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0225" y="3779838"/>
            <a:ext cx="2925763" cy="1808162"/>
          </a:xfrm>
          <a:prstGeom prst="rect">
            <a:avLst/>
          </a:prstGeom>
          <a:noFill/>
        </p:spPr>
      </p:pic>
      <p:sp>
        <p:nvSpPr>
          <p:cNvPr id="35919" name="Rectangle 79"/>
          <p:cNvSpPr>
            <a:spLocks noChangeArrowheads="1"/>
          </p:cNvSpPr>
          <p:nvPr/>
        </p:nvSpPr>
        <p:spPr bwMode="auto">
          <a:xfrm>
            <a:off x="15065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130675" y="3030538"/>
            <a:ext cx="7302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&gt; 1</a:t>
            </a:r>
          </a:p>
        </p:txBody>
      </p:sp>
      <p:sp>
        <p:nvSpPr>
          <p:cNvPr id="35921" name="Rectangle 81"/>
          <p:cNvSpPr>
            <a:spLocks noChangeArrowheads="1"/>
          </p:cNvSpPr>
          <p:nvPr/>
        </p:nvSpPr>
        <p:spPr bwMode="auto">
          <a:xfrm>
            <a:off x="6561138" y="3030538"/>
            <a:ext cx="7413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Chalkboard" charset="0"/>
              </a:rPr>
              <a:t>n</a:t>
            </a:r>
            <a:r>
              <a:rPr lang="en-US" sz="2000">
                <a:latin typeface="Chalkboard" charset="0"/>
              </a:rPr>
              <a:t> = 1</a:t>
            </a:r>
          </a:p>
        </p:txBody>
      </p:sp>
      <p:sp>
        <p:nvSpPr>
          <p:cNvPr id="35922" name="Line 82"/>
          <p:cNvSpPr>
            <a:spLocks noChangeShapeType="1"/>
          </p:cNvSpPr>
          <p:nvPr/>
        </p:nvSpPr>
        <p:spPr bwMode="auto">
          <a:xfrm>
            <a:off x="8212138" y="4673600"/>
            <a:ext cx="627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AutoShape 83"/>
          <p:cNvSpPr>
            <a:spLocks noChangeArrowheads="1"/>
          </p:cNvSpPr>
          <p:nvPr/>
        </p:nvSpPr>
        <p:spPr bwMode="auto">
          <a:xfrm>
            <a:off x="3856038" y="1576388"/>
            <a:ext cx="1427162" cy="6016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latin typeface="Chalkboard" charset="0"/>
              </a:rPr>
              <a:t>v = c/n</a:t>
            </a:r>
          </a:p>
        </p:txBody>
      </p:sp>
      <p:sp>
        <p:nvSpPr>
          <p:cNvPr id="35924" name="Rectangle 84"/>
          <p:cNvSpPr>
            <a:spLocks noChangeArrowheads="1"/>
          </p:cNvSpPr>
          <p:nvPr/>
        </p:nvSpPr>
        <p:spPr bwMode="auto">
          <a:xfrm>
            <a:off x="757238" y="1039813"/>
            <a:ext cx="7631112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Chalkboard" charset="0"/>
              </a:rPr>
              <a:t>The speed ratio is the </a:t>
            </a:r>
            <a:r>
              <a:rPr lang="en-US" sz="2800" b="1" i="1">
                <a:solidFill>
                  <a:srgbClr val="FF0000"/>
                </a:solidFill>
                <a:latin typeface="Chalkboard" charset="0"/>
              </a:rPr>
              <a:t>Index of Refraction, 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Refractive Index Examples</a:t>
            </a:r>
          </a:p>
        </p:txBody>
      </p:sp>
      <p:sp>
        <p:nvSpPr>
          <p:cNvPr id="84995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984875"/>
            <a:ext cx="6002338" cy="492125"/>
          </a:xfrm>
          <a:prstGeom prst="roundRect">
            <a:avLst>
              <a:gd name="adj" fmla="val 16667"/>
            </a:avLst>
          </a:prstGeom>
          <a:ln>
            <a:solidFill>
              <a:srgbClr val="1C0C64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lnSpc>
                <a:spcPct val="90000"/>
              </a:lnSpc>
              <a:buFontTx/>
              <a:buNone/>
              <a:tabLst>
                <a:tab pos="2633663" algn="l"/>
              </a:tabLst>
            </a:pPr>
            <a:r>
              <a:rPr lang="en-US">
                <a:solidFill>
                  <a:srgbClr val="0000FF"/>
                </a:solidFill>
              </a:rPr>
              <a:t>Depends on wavelength and temperature</a:t>
            </a:r>
            <a:endParaRPr lang="en-US" sz="1600">
              <a:solidFill>
                <a:srgbClr val="1C0C64"/>
              </a:solidFill>
            </a:endParaRPr>
          </a:p>
          <a:p>
            <a:pPr>
              <a:lnSpc>
                <a:spcPct val="90000"/>
              </a:lnSpc>
              <a:tabLst>
                <a:tab pos="2633663" algn="l"/>
              </a:tabLst>
            </a:pPr>
            <a:endParaRPr lang="en-US">
              <a:solidFill>
                <a:srgbClr val="1C0C64"/>
              </a:solidFill>
            </a:endParaRP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844675" y="1135063"/>
            <a:ext cx="5672138" cy="47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Vacuum	1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Air	1.0003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Water	1.333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Cytoplasm	1.35–1.38 ?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Glycerol	1.475 (anhydrous)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Immersion oil	1.515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Fused silica	1.46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Optical glasses	1.5–1.9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r>
              <a:rPr lang="en-US">
                <a:solidFill>
                  <a:srgbClr val="1C0C64"/>
                </a:solidFill>
                <a:latin typeface="Chalkboard" charset="0"/>
              </a:rPr>
              <a:t>Diamond	2.417</a:t>
            </a:r>
            <a:endParaRPr lang="en-US" sz="1600">
              <a:solidFill>
                <a:srgbClr val="1C0C64"/>
              </a:solidFill>
              <a:latin typeface="Chalkboard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633663" algn="l"/>
              </a:tabLst>
            </a:pPr>
            <a:endParaRPr lang="en-US">
              <a:solidFill>
                <a:srgbClr val="1C0C64"/>
              </a:solidFill>
              <a:latin typeface="Chalkboard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609600"/>
          </a:xfrm>
        </p:spPr>
        <p:txBody>
          <a:bodyPr/>
          <a:lstStyle/>
          <a:p>
            <a:r>
              <a:rPr lang="en-US" sz="3200"/>
              <a:t>Lenses work by refraction</a:t>
            </a:r>
          </a:p>
        </p:txBody>
      </p:sp>
      <p:sp>
        <p:nvSpPr>
          <p:cNvPr id="13358" name="Rectangle 46"/>
          <p:cNvSpPr>
            <a:spLocks noChangeArrowheads="1"/>
          </p:cNvSpPr>
          <p:nvPr/>
        </p:nvSpPr>
        <p:spPr bwMode="auto">
          <a:xfrm>
            <a:off x="1193800" y="2209800"/>
            <a:ext cx="18288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Incident light</a:t>
            </a:r>
          </a:p>
        </p:txBody>
      </p:sp>
      <p:sp>
        <p:nvSpPr>
          <p:cNvPr id="13403" name="Freeform 91"/>
          <p:cNvSpPr>
            <a:spLocks/>
          </p:cNvSpPr>
          <p:nvPr/>
        </p:nvSpPr>
        <p:spPr bwMode="auto">
          <a:xfrm>
            <a:off x="3962400" y="2209800"/>
            <a:ext cx="1066800" cy="2884488"/>
          </a:xfrm>
          <a:custGeom>
            <a:avLst/>
            <a:gdLst/>
            <a:ahLst/>
            <a:cxnLst>
              <a:cxn ang="0">
                <a:pos x="272" y="1088"/>
              </a:cxn>
              <a:cxn ang="0">
                <a:pos x="331" y="1088"/>
              </a:cxn>
              <a:cxn ang="0">
                <a:pos x="331" y="0"/>
              </a:cxn>
              <a:cxn ang="0">
                <a:pos x="272" y="0"/>
              </a:cxn>
              <a:cxn ang="0">
                <a:pos x="272" y="1088"/>
              </a:cxn>
            </a:cxnLst>
            <a:rect l="0" t="0" r="r" b="b"/>
            <a:pathLst>
              <a:path w="331" h="1088">
                <a:moveTo>
                  <a:pt x="272" y="1088"/>
                </a:moveTo>
                <a:cubicBezTo>
                  <a:pt x="301" y="1088"/>
                  <a:pt x="331" y="1088"/>
                  <a:pt x="331" y="1088"/>
                </a:cubicBezTo>
                <a:lnTo>
                  <a:pt x="331" y="0"/>
                </a:lnTo>
                <a:cubicBezTo>
                  <a:pt x="331" y="0"/>
                  <a:pt x="301" y="0"/>
                  <a:pt x="272" y="0"/>
                </a:cubicBezTo>
                <a:cubicBezTo>
                  <a:pt x="0" y="404"/>
                  <a:pt x="96" y="788"/>
                  <a:pt x="272" y="108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23" name="Freeform 111"/>
          <p:cNvSpPr>
            <a:spLocks/>
          </p:cNvSpPr>
          <p:nvPr/>
        </p:nvSpPr>
        <p:spPr bwMode="auto">
          <a:xfrm>
            <a:off x="1295400" y="2667000"/>
            <a:ext cx="4648200" cy="990600"/>
          </a:xfrm>
          <a:custGeom>
            <a:avLst/>
            <a:gdLst/>
            <a:ahLst/>
            <a:cxnLst>
              <a:cxn ang="0">
                <a:pos x="2928" y="624"/>
              </a:cxn>
              <a:cxn ang="0">
                <a:pos x="2352" y="89"/>
              </a:cxn>
              <a:cxn ang="0">
                <a:pos x="2064" y="0"/>
              </a:cxn>
              <a:cxn ang="0">
                <a:pos x="0" y="0"/>
              </a:cxn>
            </a:cxnLst>
            <a:rect l="0" t="0" r="r" b="b"/>
            <a:pathLst>
              <a:path w="2928" h="624">
                <a:moveTo>
                  <a:pt x="2928" y="624"/>
                </a:moveTo>
                <a:lnTo>
                  <a:pt x="2352" y="89"/>
                </a:lnTo>
                <a:lnTo>
                  <a:pt x="2064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4" name="Line 132"/>
          <p:cNvSpPr>
            <a:spLocks noChangeShapeType="1"/>
          </p:cNvSpPr>
          <p:nvPr/>
        </p:nvSpPr>
        <p:spPr bwMode="auto">
          <a:xfrm>
            <a:off x="4222750" y="2508250"/>
            <a:ext cx="466725" cy="244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45" name="Line 133"/>
          <p:cNvSpPr>
            <a:spLocks noChangeShapeType="1"/>
          </p:cNvSpPr>
          <p:nvPr/>
        </p:nvSpPr>
        <p:spPr bwMode="auto">
          <a:xfrm>
            <a:off x="4814888" y="2813050"/>
            <a:ext cx="482600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2" name="Line 140"/>
          <p:cNvSpPr>
            <a:spLocks noChangeShapeType="1"/>
          </p:cNvSpPr>
          <p:nvPr/>
        </p:nvSpPr>
        <p:spPr bwMode="auto">
          <a:xfrm>
            <a:off x="1600200" y="26670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66" name="Group 154"/>
          <p:cNvGrpSpPr>
            <a:grpSpLocks/>
          </p:cNvGrpSpPr>
          <p:nvPr/>
        </p:nvGrpSpPr>
        <p:grpSpPr bwMode="auto">
          <a:xfrm>
            <a:off x="1295400" y="2667000"/>
            <a:ext cx="5697538" cy="2557463"/>
            <a:chOff x="816" y="1680"/>
            <a:chExt cx="3589" cy="1611"/>
          </a:xfrm>
        </p:grpSpPr>
        <p:sp>
          <p:nvSpPr>
            <p:cNvPr id="13425" name="Rectangle 113"/>
            <p:cNvSpPr>
              <a:spLocks noChangeArrowheads="1"/>
            </p:cNvSpPr>
            <p:nvPr/>
          </p:nvSpPr>
          <p:spPr bwMode="auto">
            <a:xfrm>
              <a:off x="3829" y="219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focus</a:t>
              </a:r>
            </a:p>
          </p:txBody>
        </p: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816" y="1680"/>
              <a:ext cx="2928" cy="1248"/>
              <a:chOff x="816" y="1680"/>
              <a:chExt cx="2928" cy="1248"/>
            </a:xfrm>
          </p:grpSpPr>
          <p:sp>
            <p:nvSpPr>
              <p:cNvPr id="13416" name="Freeform 104"/>
              <p:cNvSpPr>
                <a:spLocks/>
              </p:cNvSpPr>
              <p:nvPr/>
            </p:nvSpPr>
            <p:spPr bwMode="auto">
              <a:xfrm flipV="1">
                <a:off x="816" y="1680"/>
                <a:ext cx="2928" cy="1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7" name="Freeform 105"/>
              <p:cNvSpPr>
                <a:spLocks/>
              </p:cNvSpPr>
              <p:nvPr/>
            </p:nvSpPr>
            <p:spPr bwMode="auto">
              <a:xfrm flipV="1">
                <a:off x="816" y="1776"/>
                <a:ext cx="2928" cy="10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" name="Freeform 106"/>
              <p:cNvSpPr>
                <a:spLocks/>
              </p:cNvSpPr>
              <p:nvPr/>
            </p:nvSpPr>
            <p:spPr bwMode="auto">
              <a:xfrm flipV="1">
                <a:off x="816" y="1872"/>
                <a:ext cx="2928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9" name="Freeform 107"/>
              <p:cNvSpPr>
                <a:spLocks/>
              </p:cNvSpPr>
              <p:nvPr/>
            </p:nvSpPr>
            <p:spPr bwMode="auto">
              <a:xfrm flipV="1">
                <a:off x="816" y="1968"/>
                <a:ext cx="2928" cy="6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0" name="Freeform 108"/>
              <p:cNvSpPr>
                <a:spLocks/>
              </p:cNvSpPr>
              <p:nvPr/>
            </p:nvSpPr>
            <p:spPr bwMode="auto">
              <a:xfrm flipV="1">
                <a:off x="816" y="2064"/>
                <a:ext cx="2928" cy="4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1" name="Freeform 109"/>
              <p:cNvSpPr>
                <a:spLocks/>
              </p:cNvSpPr>
              <p:nvPr/>
            </p:nvSpPr>
            <p:spPr bwMode="auto">
              <a:xfrm flipV="1">
                <a:off x="816" y="2160"/>
                <a:ext cx="292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2" name="Freeform 110"/>
              <p:cNvSpPr>
                <a:spLocks/>
              </p:cNvSpPr>
              <p:nvPr/>
            </p:nvSpPr>
            <p:spPr bwMode="auto">
              <a:xfrm flipV="1">
                <a:off x="816" y="2256"/>
                <a:ext cx="292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64" y="0"/>
                  </a:cxn>
                  <a:cxn ang="0">
                    <a:pos x="2352" y="96"/>
                  </a:cxn>
                  <a:cxn ang="0">
                    <a:pos x="2928" y="672"/>
                  </a:cxn>
                  <a:cxn ang="0">
                    <a:pos x="2352" y="1248"/>
                  </a:cxn>
                  <a:cxn ang="0">
                    <a:pos x="2064" y="1344"/>
                  </a:cxn>
                  <a:cxn ang="0">
                    <a:pos x="0" y="1344"/>
                  </a:cxn>
                </a:cxnLst>
                <a:rect l="0" t="0" r="r" b="b"/>
                <a:pathLst>
                  <a:path w="2928" h="1344">
                    <a:moveTo>
                      <a:pt x="0" y="0"/>
                    </a:moveTo>
                    <a:lnTo>
                      <a:pt x="2064" y="0"/>
                    </a:lnTo>
                    <a:lnTo>
                      <a:pt x="2352" y="96"/>
                    </a:lnTo>
                    <a:lnTo>
                      <a:pt x="2928" y="672"/>
                    </a:lnTo>
                    <a:lnTo>
                      <a:pt x="2352" y="1248"/>
                    </a:lnTo>
                    <a:lnTo>
                      <a:pt x="2064" y="1344"/>
                    </a:lnTo>
                    <a:lnTo>
                      <a:pt x="0" y="1344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426" name="Rectangle 114"/>
            <p:cNvSpPr>
              <a:spLocks noChangeArrowheads="1"/>
            </p:cNvSpPr>
            <p:nvPr/>
          </p:nvSpPr>
          <p:spPr bwMode="auto">
            <a:xfrm>
              <a:off x="3168" y="3072"/>
              <a:ext cx="5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>
                  <a:latin typeface="Chalkboard" charset="0"/>
                </a:rPr>
                <a:t>Focal length </a:t>
              </a:r>
              <a:r>
                <a:rPr lang="en-US" sz="1800" i="1">
                  <a:latin typeface="Helvetica Neue" charset="0"/>
                </a:rPr>
                <a:t>f</a:t>
              </a:r>
              <a:endParaRPr lang="en-US" sz="1800">
                <a:latin typeface="Helvetica Neue" charset="0"/>
              </a:endParaRPr>
            </a:p>
          </p:txBody>
        </p:sp>
        <p:sp>
          <p:nvSpPr>
            <p:cNvPr id="13427" name="Line 115"/>
            <p:cNvSpPr>
              <a:spLocks noChangeShapeType="1"/>
            </p:cNvSpPr>
            <p:nvPr/>
          </p:nvSpPr>
          <p:spPr bwMode="auto">
            <a:xfrm>
              <a:off x="3093" y="2976"/>
              <a:ext cx="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49" name="Line 137"/>
            <p:cNvSpPr>
              <a:spLocks noChangeShapeType="1"/>
            </p:cNvSpPr>
            <p:nvPr/>
          </p:nvSpPr>
          <p:spPr bwMode="auto">
            <a:xfrm>
              <a:off x="3760" y="2277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3" name="Line 141"/>
            <p:cNvSpPr>
              <a:spLocks noChangeShapeType="1"/>
            </p:cNvSpPr>
            <p:nvPr/>
          </p:nvSpPr>
          <p:spPr bwMode="auto">
            <a:xfrm>
              <a:off x="1008" y="177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4" name="Line 142"/>
            <p:cNvSpPr>
              <a:spLocks noChangeShapeType="1"/>
            </p:cNvSpPr>
            <p:nvPr/>
          </p:nvSpPr>
          <p:spPr bwMode="auto">
            <a:xfrm>
              <a:off x="1008" y="187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5" name="Line 143"/>
            <p:cNvSpPr>
              <a:spLocks noChangeShapeType="1"/>
            </p:cNvSpPr>
            <p:nvPr/>
          </p:nvSpPr>
          <p:spPr bwMode="auto">
            <a:xfrm>
              <a:off x="1008" y="196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6" name="Line 144"/>
            <p:cNvSpPr>
              <a:spLocks noChangeShapeType="1"/>
            </p:cNvSpPr>
            <p:nvPr/>
          </p:nvSpPr>
          <p:spPr bwMode="auto">
            <a:xfrm>
              <a:off x="1008" y="206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7" name="Line 145"/>
            <p:cNvSpPr>
              <a:spLocks noChangeShapeType="1"/>
            </p:cNvSpPr>
            <p:nvPr/>
          </p:nvSpPr>
          <p:spPr bwMode="auto">
            <a:xfrm>
              <a:off x="1008" y="216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8" name="Line 146"/>
            <p:cNvSpPr>
              <a:spLocks noChangeShapeType="1"/>
            </p:cNvSpPr>
            <p:nvPr/>
          </p:nvSpPr>
          <p:spPr bwMode="auto">
            <a:xfrm>
              <a:off x="1008" y="225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9" name="Line 147"/>
            <p:cNvSpPr>
              <a:spLocks noChangeShapeType="1"/>
            </p:cNvSpPr>
            <p:nvPr/>
          </p:nvSpPr>
          <p:spPr bwMode="auto">
            <a:xfrm>
              <a:off x="1008" y="235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0" name="Line 148"/>
            <p:cNvSpPr>
              <a:spLocks noChangeShapeType="1"/>
            </p:cNvSpPr>
            <p:nvPr/>
          </p:nvSpPr>
          <p:spPr bwMode="auto">
            <a:xfrm>
              <a:off x="1008" y="244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1" name="Line 149"/>
            <p:cNvSpPr>
              <a:spLocks noChangeShapeType="1"/>
            </p:cNvSpPr>
            <p:nvPr/>
          </p:nvSpPr>
          <p:spPr bwMode="auto">
            <a:xfrm>
              <a:off x="1008" y="2544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2" name="Line 150"/>
            <p:cNvSpPr>
              <a:spLocks noChangeShapeType="1"/>
            </p:cNvSpPr>
            <p:nvPr/>
          </p:nvSpPr>
          <p:spPr bwMode="auto">
            <a:xfrm>
              <a:off x="1008" y="2640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3" name="Line 151"/>
            <p:cNvSpPr>
              <a:spLocks noChangeShapeType="1"/>
            </p:cNvSpPr>
            <p:nvPr/>
          </p:nvSpPr>
          <p:spPr bwMode="auto">
            <a:xfrm>
              <a:off x="1008" y="2736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4" name="Line 152"/>
            <p:cNvSpPr>
              <a:spLocks noChangeShapeType="1"/>
            </p:cNvSpPr>
            <p:nvPr/>
          </p:nvSpPr>
          <p:spPr bwMode="auto">
            <a:xfrm>
              <a:off x="1008" y="2832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65" name="Line 153"/>
            <p:cNvSpPr>
              <a:spLocks noChangeShapeType="1"/>
            </p:cNvSpPr>
            <p:nvPr/>
          </p:nvSpPr>
          <p:spPr bwMode="auto">
            <a:xfrm>
              <a:off x="1008" y="2928"/>
              <a:ext cx="14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5" name="Rectangle 21"/>
          <p:cNvSpPr>
            <a:spLocks noGrp="1" noChangeArrowheads="1"/>
          </p:cNvSpPr>
          <p:nvPr>
            <p:ph type="title"/>
          </p:nvPr>
        </p:nvSpPr>
        <p:spPr>
          <a:xfrm>
            <a:off x="746125" y="0"/>
            <a:ext cx="7772400" cy="609600"/>
          </a:xfrm>
        </p:spPr>
        <p:txBody>
          <a:bodyPr/>
          <a:lstStyle/>
          <a:p>
            <a:r>
              <a:rPr lang="en-US" sz="3200"/>
              <a:t>Finite vs. Infinite Conjugate Imaging</a:t>
            </a:r>
          </a:p>
        </p:txBody>
      </p:sp>
      <p:sp>
        <p:nvSpPr>
          <p:cNvPr id="57347" name="Freeform 3"/>
          <p:cNvSpPr>
            <a:spLocks/>
          </p:cNvSpPr>
          <p:nvPr/>
        </p:nvSpPr>
        <p:spPr bwMode="auto">
          <a:xfrm>
            <a:off x="1471613" y="444817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Freeform 4"/>
          <p:cNvSpPr>
            <a:spLocks/>
          </p:cNvSpPr>
          <p:nvPr/>
        </p:nvSpPr>
        <p:spPr bwMode="auto">
          <a:xfrm>
            <a:off x="809625" y="4941888"/>
            <a:ext cx="7673975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34" y="2"/>
              </a:cxn>
            </a:cxnLst>
            <a:rect l="0" t="0" r="r" b="b"/>
            <a:pathLst>
              <a:path w="4834" h="2">
                <a:moveTo>
                  <a:pt x="0" y="0"/>
                </a:moveTo>
                <a:lnTo>
                  <a:pt x="4834" y="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263525" y="4311650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 flipV="1">
            <a:off x="804863" y="4764088"/>
            <a:ext cx="0" cy="354012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1482725" y="412750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2" name="Freeform 8"/>
          <p:cNvSpPr>
            <a:spLocks/>
          </p:cNvSpPr>
          <p:nvPr/>
        </p:nvSpPr>
        <p:spPr bwMode="auto">
          <a:xfrm>
            <a:off x="809625" y="4675188"/>
            <a:ext cx="7673975" cy="531812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531" y="0"/>
              </a:cxn>
              <a:cxn ang="0">
                <a:pos x="2936" y="0"/>
              </a:cxn>
              <a:cxn ang="0">
                <a:pos x="4834" y="170"/>
              </a:cxn>
              <a:cxn ang="0">
                <a:pos x="2952" y="335"/>
              </a:cxn>
              <a:cxn ang="0">
                <a:pos x="536" y="335"/>
              </a:cxn>
              <a:cxn ang="0">
                <a:pos x="0" y="166"/>
              </a:cxn>
            </a:cxnLst>
            <a:rect l="0" t="0" r="r" b="b"/>
            <a:pathLst>
              <a:path w="4834" h="335">
                <a:moveTo>
                  <a:pt x="0" y="166"/>
                </a:moveTo>
                <a:lnTo>
                  <a:pt x="531" y="0"/>
                </a:lnTo>
                <a:lnTo>
                  <a:pt x="2936" y="0"/>
                </a:lnTo>
                <a:lnTo>
                  <a:pt x="4834" y="170"/>
                </a:lnTo>
                <a:lnTo>
                  <a:pt x="2952" y="335"/>
                </a:lnTo>
                <a:lnTo>
                  <a:pt x="536" y="335"/>
                </a:lnTo>
                <a:lnTo>
                  <a:pt x="0" y="166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Freeform 9"/>
          <p:cNvSpPr>
            <a:spLocks/>
          </p:cNvSpPr>
          <p:nvPr/>
        </p:nvSpPr>
        <p:spPr bwMode="auto">
          <a:xfrm>
            <a:off x="809625" y="4760913"/>
            <a:ext cx="7673975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2"/>
              </a:cxn>
              <a:cxn ang="0">
                <a:pos x="2952" y="504"/>
              </a:cxn>
              <a:cxn ang="0">
                <a:pos x="4578" y="499"/>
              </a:cxn>
              <a:cxn ang="0">
                <a:pos x="4834" y="499"/>
              </a:cxn>
            </a:cxnLst>
            <a:rect l="0" t="0" r="r" b="b"/>
            <a:pathLst>
              <a:path w="4834" h="504">
                <a:moveTo>
                  <a:pt x="0" y="0"/>
                </a:moveTo>
                <a:lnTo>
                  <a:pt x="531" y="2"/>
                </a:lnTo>
                <a:lnTo>
                  <a:pt x="2952" y="504"/>
                </a:lnTo>
                <a:lnTo>
                  <a:pt x="4578" y="499"/>
                </a:lnTo>
                <a:lnTo>
                  <a:pt x="4834" y="49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Freeform 10"/>
          <p:cNvSpPr>
            <a:spLocks/>
          </p:cNvSpPr>
          <p:nvPr/>
        </p:nvSpPr>
        <p:spPr bwMode="auto">
          <a:xfrm>
            <a:off x="809625" y="4498975"/>
            <a:ext cx="7666038" cy="1331913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531" y="0"/>
              </a:cxn>
              <a:cxn ang="0">
                <a:pos x="2947" y="505"/>
              </a:cxn>
              <a:cxn ang="0">
                <a:pos x="4829" y="665"/>
              </a:cxn>
              <a:cxn ang="0">
                <a:pos x="2963" y="839"/>
              </a:cxn>
              <a:cxn ang="0">
                <a:pos x="536" y="334"/>
              </a:cxn>
              <a:cxn ang="0">
                <a:pos x="0" y="167"/>
              </a:cxn>
            </a:cxnLst>
            <a:rect l="0" t="0" r="r" b="b"/>
            <a:pathLst>
              <a:path w="4829" h="839">
                <a:moveTo>
                  <a:pt x="0" y="167"/>
                </a:moveTo>
                <a:lnTo>
                  <a:pt x="531" y="0"/>
                </a:lnTo>
                <a:lnTo>
                  <a:pt x="2947" y="505"/>
                </a:lnTo>
                <a:lnTo>
                  <a:pt x="4829" y="665"/>
                </a:lnTo>
                <a:lnTo>
                  <a:pt x="2963" y="839"/>
                </a:lnTo>
                <a:lnTo>
                  <a:pt x="536" y="334"/>
                </a:lnTo>
                <a:lnTo>
                  <a:pt x="0" y="167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Freeform 11"/>
          <p:cNvSpPr>
            <a:spLocks/>
          </p:cNvSpPr>
          <p:nvPr/>
        </p:nvSpPr>
        <p:spPr bwMode="auto">
          <a:xfrm>
            <a:off x="814388" y="4316413"/>
            <a:ext cx="7686675" cy="806450"/>
          </a:xfrm>
          <a:custGeom>
            <a:avLst/>
            <a:gdLst/>
            <a:ahLst/>
            <a:cxnLst>
              <a:cxn ang="0">
                <a:pos x="0" y="508"/>
              </a:cxn>
              <a:cxn ang="0">
                <a:pos x="528" y="508"/>
              </a:cxn>
              <a:cxn ang="0">
                <a:pos x="2949" y="6"/>
              </a:cxn>
              <a:cxn ang="0">
                <a:pos x="4842" y="0"/>
              </a:cxn>
            </a:cxnLst>
            <a:rect l="0" t="0" r="r" b="b"/>
            <a:pathLst>
              <a:path w="4842" h="508">
                <a:moveTo>
                  <a:pt x="0" y="508"/>
                </a:moveTo>
                <a:lnTo>
                  <a:pt x="528" y="508"/>
                </a:lnTo>
                <a:lnTo>
                  <a:pt x="2949" y="6"/>
                </a:lnTo>
                <a:lnTo>
                  <a:pt x="484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Freeform 12"/>
          <p:cNvSpPr>
            <a:spLocks/>
          </p:cNvSpPr>
          <p:nvPr/>
        </p:nvSpPr>
        <p:spPr bwMode="auto">
          <a:xfrm>
            <a:off x="809625" y="4056063"/>
            <a:ext cx="7673975" cy="1333500"/>
          </a:xfrm>
          <a:custGeom>
            <a:avLst/>
            <a:gdLst/>
            <a:ahLst/>
            <a:cxnLst>
              <a:cxn ang="0">
                <a:pos x="0" y="674"/>
              </a:cxn>
              <a:cxn ang="0">
                <a:pos x="531" y="840"/>
              </a:cxn>
              <a:cxn ang="0">
                <a:pos x="2947" y="335"/>
              </a:cxn>
              <a:cxn ang="0">
                <a:pos x="4834" y="165"/>
              </a:cxn>
              <a:cxn ang="0">
                <a:pos x="2963" y="0"/>
              </a:cxn>
              <a:cxn ang="0">
                <a:pos x="536" y="505"/>
              </a:cxn>
              <a:cxn ang="0">
                <a:pos x="0" y="674"/>
              </a:cxn>
            </a:cxnLst>
            <a:rect l="0" t="0" r="r" b="b"/>
            <a:pathLst>
              <a:path w="4834" h="840">
                <a:moveTo>
                  <a:pt x="0" y="674"/>
                </a:moveTo>
                <a:lnTo>
                  <a:pt x="531" y="840"/>
                </a:lnTo>
                <a:lnTo>
                  <a:pt x="2947" y="335"/>
                </a:lnTo>
                <a:lnTo>
                  <a:pt x="4834" y="165"/>
                </a:lnTo>
                <a:lnTo>
                  <a:pt x="2963" y="0"/>
                </a:lnTo>
                <a:lnTo>
                  <a:pt x="536" y="505"/>
                </a:lnTo>
                <a:lnTo>
                  <a:pt x="0" y="674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1119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 flipH="1">
            <a:off x="16525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1881188" y="5637213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804863" y="5162550"/>
            <a:ext cx="0" cy="9286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flipV="1">
            <a:off x="2522538" y="52514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 flipV="1">
            <a:off x="1652588" y="5427663"/>
            <a:ext cx="0" cy="708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 flipH="1">
            <a:off x="814388" y="5959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7" name="Freeform 63"/>
          <p:cNvSpPr>
            <a:spLocks/>
          </p:cNvSpPr>
          <p:nvPr/>
        </p:nvSpPr>
        <p:spPr bwMode="auto">
          <a:xfrm>
            <a:off x="1474788" y="1470025"/>
            <a:ext cx="382587" cy="979488"/>
          </a:xfrm>
          <a:custGeom>
            <a:avLst/>
            <a:gdLst/>
            <a:ahLst/>
            <a:cxnLst>
              <a:cxn ang="0">
                <a:pos x="259" y="1817"/>
              </a:cxn>
              <a:cxn ang="0">
                <a:pos x="379" y="1817"/>
              </a:cxn>
              <a:cxn ang="0">
                <a:pos x="379" y="0"/>
              </a:cxn>
              <a:cxn ang="0">
                <a:pos x="259" y="0"/>
              </a:cxn>
              <a:cxn ang="0">
                <a:pos x="259" y="1817"/>
              </a:cxn>
            </a:cxnLst>
            <a:rect l="0" t="0" r="r" b="b"/>
            <a:pathLst>
              <a:path w="662" h="1819">
                <a:moveTo>
                  <a:pt x="259" y="1817"/>
                </a:moveTo>
                <a:cubicBezTo>
                  <a:pt x="318" y="1817"/>
                  <a:pt x="267" y="1819"/>
                  <a:pt x="379" y="1817"/>
                </a:cubicBezTo>
                <a:cubicBezTo>
                  <a:pt x="587" y="1387"/>
                  <a:pt x="662" y="613"/>
                  <a:pt x="379" y="0"/>
                </a:cubicBezTo>
                <a:cubicBezTo>
                  <a:pt x="379" y="0"/>
                  <a:pt x="318" y="0"/>
                  <a:pt x="259" y="0"/>
                </a:cubicBezTo>
                <a:cubicBezTo>
                  <a:pt x="0" y="635"/>
                  <a:pt x="27" y="1237"/>
                  <a:pt x="259" y="18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8" name="Freeform 64"/>
          <p:cNvSpPr>
            <a:spLocks/>
          </p:cNvSpPr>
          <p:nvPr/>
        </p:nvSpPr>
        <p:spPr bwMode="auto">
          <a:xfrm>
            <a:off x="652463" y="1958975"/>
            <a:ext cx="5265737" cy="7938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3317" y="0"/>
              </a:cxn>
            </a:cxnLst>
            <a:rect l="0" t="0" r="r" b="b"/>
            <a:pathLst>
              <a:path w="3317" h="5">
                <a:moveTo>
                  <a:pt x="0" y="5"/>
                </a:move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09" name="Rectangle 65"/>
          <p:cNvSpPr>
            <a:spLocks noChangeArrowheads="1"/>
          </p:cNvSpPr>
          <p:nvPr/>
        </p:nvSpPr>
        <p:spPr bwMode="auto">
          <a:xfrm>
            <a:off x="192088" y="1306513"/>
            <a:ext cx="9906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Object</a:t>
            </a:r>
          </a:p>
        </p:txBody>
      </p:sp>
      <p:sp>
        <p:nvSpPr>
          <p:cNvPr id="57410" name="Line 66"/>
          <p:cNvSpPr>
            <a:spLocks noChangeShapeType="1"/>
          </p:cNvSpPr>
          <p:nvPr/>
        </p:nvSpPr>
        <p:spPr bwMode="auto">
          <a:xfrm flipV="1">
            <a:off x="646113" y="1754188"/>
            <a:ext cx="0" cy="4064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1" name="Rectangle 67"/>
          <p:cNvSpPr>
            <a:spLocks noChangeArrowheads="1"/>
          </p:cNvSpPr>
          <p:nvPr/>
        </p:nvSpPr>
        <p:spPr bwMode="auto">
          <a:xfrm>
            <a:off x="1485900" y="1149350"/>
            <a:ext cx="4572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2" name="Freeform 68"/>
          <p:cNvSpPr>
            <a:spLocks/>
          </p:cNvSpPr>
          <p:nvPr/>
        </p:nvSpPr>
        <p:spPr bwMode="auto">
          <a:xfrm>
            <a:off x="660400" y="1697038"/>
            <a:ext cx="5275263" cy="531812"/>
          </a:xfrm>
          <a:custGeom>
            <a:avLst/>
            <a:gdLst/>
            <a:ahLst/>
            <a:cxnLst>
              <a:cxn ang="0">
                <a:pos x="3312" y="165"/>
              </a:cxn>
              <a:cxn ang="0">
                <a:pos x="632" y="335"/>
              </a:cxn>
              <a:cxn ang="0">
                <a:pos x="0" y="165"/>
              </a:cxn>
              <a:cxn ang="0">
                <a:pos x="627" y="0"/>
              </a:cxn>
              <a:cxn ang="0">
                <a:pos x="3323" y="170"/>
              </a:cxn>
            </a:cxnLst>
            <a:rect l="0" t="0" r="r" b="b"/>
            <a:pathLst>
              <a:path w="3323" h="335">
                <a:moveTo>
                  <a:pt x="3312" y="165"/>
                </a:moveTo>
                <a:lnTo>
                  <a:pt x="632" y="335"/>
                </a:lnTo>
                <a:lnTo>
                  <a:pt x="0" y="165"/>
                </a:lnTo>
                <a:lnTo>
                  <a:pt x="627" y="0"/>
                </a:lnTo>
                <a:lnTo>
                  <a:pt x="3323" y="17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3" name="Freeform 69"/>
          <p:cNvSpPr>
            <a:spLocks/>
          </p:cNvSpPr>
          <p:nvPr/>
        </p:nvSpPr>
        <p:spPr bwMode="auto">
          <a:xfrm>
            <a:off x="655638" y="1781175"/>
            <a:ext cx="5262562" cy="88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30" y="3"/>
              </a:cxn>
              <a:cxn ang="0">
                <a:pos x="3315" y="560"/>
              </a:cxn>
            </a:cxnLst>
            <a:rect l="0" t="0" r="r" b="b"/>
            <a:pathLst>
              <a:path w="3315" h="560">
                <a:moveTo>
                  <a:pt x="0" y="0"/>
                </a:moveTo>
                <a:lnTo>
                  <a:pt x="630" y="3"/>
                </a:lnTo>
                <a:lnTo>
                  <a:pt x="3315" y="56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4" name="Freeform 70"/>
          <p:cNvSpPr>
            <a:spLocks/>
          </p:cNvSpPr>
          <p:nvPr/>
        </p:nvSpPr>
        <p:spPr bwMode="auto">
          <a:xfrm>
            <a:off x="655638" y="1520825"/>
            <a:ext cx="5254625" cy="1149350"/>
          </a:xfrm>
          <a:custGeom>
            <a:avLst/>
            <a:gdLst/>
            <a:ahLst/>
            <a:cxnLst>
              <a:cxn ang="0">
                <a:pos x="3304" y="724"/>
              </a:cxn>
              <a:cxn ang="0">
                <a:pos x="635" y="334"/>
              </a:cxn>
              <a:cxn ang="0">
                <a:pos x="0" y="161"/>
              </a:cxn>
              <a:cxn ang="0">
                <a:pos x="630" y="0"/>
              </a:cxn>
              <a:cxn ang="0">
                <a:pos x="3310" y="719"/>
              </a:cxn>
            </a:cxnLst>
            <a:rect l="0" t="0" r="r" b="b"/>
            <a:pathLst>
              <a:path w="3310" h="724">
                <a:moveTo>
                  <a:pt x="3304" y="724"/>
                </a:moveTo>
                <a:lnTo>
                  <a:pt x="635" y="334"/>
                </a:lnTo>
                <a:lnTo>
                  <a:pt x="0" y="161"/>
                </a:lnTo>
                <a:lnTo>
                  <a:pt x="630" y="0"/>
                </a:lnTo>
                <a:lnTo>
                  <a:pt x="3310" y="719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5" name="Freeform 71"/>
          <p:cNvSpPr>
            <a:spLocks/>
          </p:cNvSpPr>
          <p:nvPr/>
        </p:nvSpPr>
        <p:spPr bwMode="auto">
          <a:xfrm>
            <a:off x="652463" y="1255713"/>
            <a:ext cx="5273675" cy="900112"/>
          </a:xfrm>
          <a:custGeom>
            <a:avLst/>
            <a:gdLst/>
            <a:ahLst/>
            <a:cxnLst>
              <a:cxn ang="0">
                <a:pos x="0" y="567"/>
              </a:cxn>
              <a:cxn ang="0">
                <a:pos x="632" y="560"/>
              </a:cxn>
              <a:cxn ang="0">
                <a:pos x="3322" y="0"/>
              </a:cxn>
            </a:cxnLst>
            <a:rect l="0" t="0" r="r" b="b"/>
            <a:pathLst>
              <a:path w="3322" h="567">
                <a:moveTo>
                  <a:pt x="0" y="567"/>
                </a:moveTo>
                <a:lnTo>
                  <a:pt x="632" y="560"/>
                </a:lnTo>
                <a:lnTo>
                  <a:pt x="3322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6" name="Freeform 72"/>
          <p:cNvSpPr>
            <a:spLocks/>
          </p:cNvSpPr>
          <p:nvPr/>
        </p:nvSpPr>
        <p:spPr bwMode="auto">
          <a:xfrm>
            <a:off x="652463" y="1273175"/>
            <a:ext cx="5265737" cy="1138238"/>
          </a:xfrm>
          <a:custGeom>
            <a:avLst/>
            <a:gdLst/>
            <a:ahLst/>
            <a:cxnLst>
              <a:cxn ang="0">
                <a:pos x="3317" y="0"/>
              </a:cxn>
              <a:cxn ang="0">
                <a:pos x="637" y="382"/>
              </a:cxn>
              <a:cxn ang="0">
                <a:pos x="0" y="555"/>
              </a:cxn>
              <a:cxn ang="0">
                <a:pos x="632" y="717"/>
              </a:cxn>
              <a:cxn ang="0">
                <a:pos x="3317" y="0"/>
              </a:cxn>
            </a:cxnLst>
            <a:rect l="0" t="0" r="r" b="b"/>
            <a:pathLst>
              <a:path w="3317" h="717">
                <a:moveTo>
                  <a:pt x="3317" y="0"/>
                </a:moveTo>
                <a:lnTo>
                  <a:pt x="637" y="382"/>
                </a:lnTo>
                <a:lnTo>
                  <a:pt x="0" y="555"/>
                </a:lnTo>
                <a:lnTo>
                  <a:pt x="632" y="717"/>
                </a:lnTo>
                <a:lnTo>
                  <a:pt x="3317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7" name="Rectangle 73"/>
          <p:cNvSpPr>
            <a:spLocks noChangeArrowheads="1"/>
          </p:cNvSpPr>
          <p:nvPr/>
        </p:nvSpPr>
        <p:spPr bwMode="auto">
          <a:xfrm>
            <a:off x="930275" y="2495550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&gt;f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18" name="Line 74"/>
          <p:cNvSpPr>
            <a:spLocks noChangeShapeType="1"/>
          </p:cNvSpPr>
          <p:nvPr/>
        </p:nvSpPr>
        <p:spPr bwMode="auto">
          <a:xfrm flipH="1">
            <a:off x="1655763" y="28289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19" name="Rectangle 75"/>
          <p:cNvSpPr>
            <a:spLocks noChangeArrowheads="1"/>
          </p:cNvSpPr>
          <p:nvPr/>
        </p:nvSpPr>
        <p:spPr bwMode="auto">
          <a:xfrm>
            <a:off x="1884363" y="2495550"/>
            <a:ext cx="457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 i="1"/>
              <a:t>f</a:t>
            </a:r>
            <a:r>
              <a:rPr lang="en-US" sz="1800" i="1" baseline="-25000"/>
              <a:t>0</a:t>
            </a:r>
            <a:endParaRPr lang="en-US" sz="1800" i="1"/>
          </a:p>
        </p:txBody>
      </p:sp>
      <p:sp>
        <p:nvSpPr>
          <p:cNvPr id="57421" name="Line 77"/>
          <p:cNvSpPr>
            <a:spLocks noChangeShapeType="1"/>
          </p:cNvSpPr>
          <p:nvPr/>
        </p:nvSpPr>
        <p:spPr bwMode="auto">
          <a:xfrm flipV="1">
            <a:off x="2525713" y="2273300"/>
            <a:ext cx="0" cy="669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2" name="Line 78"/>
          <p:cNvSpPr>
            <a:spLocks noChangeShapeType="1"/>
          </p:cNvSpPr>
          <p:nvPr/>
        </p:nvSpPr>
        <p:spPr bwMode="auto">
          <a:xfrm flipV="1">
            <a:off x="1655763" y="2449513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3" name="Line 79"/>
          <p:cNvSpPr>
            <a:spLocks noChangeShapeType="1"/>
          </p:cNvSpPr>
          <p:nvPr/>
        </p:nvSpPr>
        <p:spPr bwMode="auto">
          <a:xfrm flipH="1">
            <a:off x="647700" y="282892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26" name="Rectangle 82"/>
          <p:cNvSpPr>
            <a:spLocks noChangeArrowheads="1"/>
          </p:cNvSpPr>
          <p:nvPr/>
        </p:nvSpPr>
        <p:spPr bwMode="auto">
          <a:xfrm>
            <a:off x="5473700" y="942975"/>
            <a:ext cx="9906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1800">
                <a:latin typeface="Chalkboard" charset="0"/>
              </a:rPr>
              <a:t>Image</a:t>
            </a:r>
          </a:p>
        </p:txBody>
      </p:sp>
      <p:sp>
        <p:nvSpPr>
          <p:cNvPr id="57427" name="Freeform 83"/>
          <p:cNvSpPr>
            <a:spLocks/>
          </p:cNvSpPr>
          <p:nvPr/>
        </p:nvSpPr>
        <p:spPr bwMode="auto">
          <a:xfrm>
            <a:off x="5918200" y="1255713"/>
            <a:ext cx="7938" cy="1422400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0" y="896"/>
              </a:cxn>
            </a:cxnLst>
            <a:rect l="0" t="0" r="r" b="b"/>
            <a:pathLst>
              <a:path w="5" h="896">
                <a:moveTo>
                  <a:pt x="5" y="0"/>
                </a:moveTo>
                <a:lnTo>
                  <a:pt x="0" y="896"/>
                </a:lnTo>
              </a:path>
            </a:pathLst>
          </a:custGeom>
          <a:noFill/>
          <a:ln w="127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37" name="Line 93"/>
          <p:cNvSpPr>
            <a:spLocks noChangeShapeType="1"/>
          </p:cNvSpPr>
          <p:nvPr/>
        </p:nvSpPr>
        <p:spPr bwMode="auto">
          <a:xfrm flipV="1">
            <a:off x="639763" y="2176463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0" name="Rectangle 96"/>
          <p:cNvSpPr>
            <a:spLocks noChangeArrowheads="1"/>
          </p:cNvSpPr>
          <p:nvPr/>
        </p:nvSpPr>
        <p:spPr bwMode="auto">
          <a:xfrm>
            <a:off x="171450" y="641350"/>
            <a:ext cx="53403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Finite conjugate imaging (older objectives)</a:t>
            </a:r>
          </a:p>
        </p:txBody>
      </p:sp>
      <p:sp>
        <p:nvSpPr>
          <p:cNvPr id="57442" name="Line 98"/>
          <p:cNvSpPr>
            <a:spLocks noChangeShapeType="1"/>
          </p:cNvSpPr>
          <p:nvPr/>
        </p:nvSpPr>
        <p:spPr bwMode="auto">
          <a:xfrm flipV="1">
            <a:off x="5176838" y="4310063"/>
            <a:ext cx="3338512" cy="704850"/>
          </a:xfrm>
          <a:prstGeom prst="line">
            <a:avLst/>
          </a:prstGeom>
          <a:noFill/>
          <a:ln w="9525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Rectangle 20"/>
          <p:cNvSpPr>
            <a:spLocks noChangeArrowheads="1"/>
          </p:cNvSpPr>
          <p:nvPr/>
        </p:nvSpPr>
        <p:spPr bwMode="auto">
          <a:xfrm>
            <a:off x="5241925" y="3508375"/>
            <a:ext cx="3733800" cy="2562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444" name="Rectangle 100"/>
          <p:cNvSpPr>
            <a:spLocks noChangeArrowheads="1"/>
          </p:cNvSpPr>
          <p:nvPr/>
        </p:nvSpPr>
        <p:spPr bwMode="auto">
          <a:xfrm>
            <a:off x="6323013" y="3302000"/>
            <a:ext cx="21621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0000FF"/>
                </a:solidFill>
                <a:latin typeface="Chalkboard" charset="0"/>
              </a:rPr>
              <a:t>Image at infinity</a:t>
            </a:r>
            <a:endParaRPr lang="en-US" sz="2000" i="1">
              <a:solidFill>
                <a:srgbClr val="0000FF"/>
              </a:solidFill>
              <a:latin typeface="Chalkboard" charset="0"/>
            </a:endParaRPr>
          </a:p>
        </p:txBody>
      </p:sp>
      <p:sp>
        <p:nvSpPr>
          <p:cNvPr id="57441" name="Rectangle 97"/>
          <p:cNvSpPr>
            <a:spLocks noChangeArrowheads="1"/>
          </p:cNvSpPr>
          <p:nvPr/>
        </p:nvSpPr>
        <p:spPr bwMode="auto">
          <a:xfrm>
            <a:off x="171450" y="3302000"/>
            <a:ext cx="5881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000">
                <a:solidFill>
                  <a:srgbClr val="0000FF"/>
                </a:solidFill>
                <a:latin typeface="Chalkboard" charset="0"/>
              </a:rPr>
              <a:t>Infinite conjugate imaging (modern objectives).</a:t>
            </a:r>
          </a:p>
        </p:txBody>
      </p:sp>
      <p:grpSp>
        <p:nvGrpSpPr>
          <p:cNvPr id="57453" name="Group 109"/>
          <p:cNvGrpSpPr>
            <a:grpSpLocks/>
          </p:cNvGrpSpPr>
          <p:nvPr/>
        </p:nvGrpSpPr>
        <p:grpSpPr bwMode="auto">
          <a:xfrm>
            <a:off x="2566988" y="3609975"/>
            <a:ext cx="6459537" cy="3182938"/>
            <a:chOff x="1617" y="2274"/>
            <a:chExt cx="4069" cy="2005"/>
          </a:xfrm>
        </p:grpSpPr>
        <p:sp>
          <p:nvSpPr>
            <p:cNvPr id="57374" name="Rectangle 30"/>
            <p:cNvSpPr>
              <a:spLocks noChangeArrowheads="1"/>
            </p:cNvSpPr>
            <p:nvPr/>
          </p:nvSpPr>
          <p:spPr bwMode="auto">
            <a:xfrm>
              <a:off x="3377" y="2279"/>
              <a:ext cx="28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sp>
          <p:nvSpPr>
            <p:cNvPr id="57375" name="Rectangle 31"/>
            <p:cNvSpPr>
              <a:spLocks noChangeArrowheads="1"/>
            </p:cNvSpPr>
            <p:nvPr/>
          </p:nvSpPr>
          <p:spPr bwMode="auto">
            <a:xfrm>
              <a:off x="4599" y="3548"/>
              <a:ext cx="288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lnSpc>
                  <a:spcPct val="90000"/>
                </a:lnSpc>
                <a:spcBef>
                  <a:spcPct val="70000"/>
                </a:spcBef>
              </a:pPr>
              <a:r>
                <a:rPr lang="en-US" sz="1800" i="1"/>
                <a:t>f</a:t>
              </a:r>
              <a:r>
                <a:rPr lang="en-US" sz="1800" i="1" baseline="-25000"/>
                <a:t>1</a:t>
              </a:r>
              <a:endParaRPr lang="en-US" sz="1800" i="1"/>
            </a:p>
          </p:txBody>
        </p:sp>
        <p:grpSp>
          <p:nvGrpSpPr>
            <p:cNvPr id="57451" name="Group 107"/>
            <p:cNvGrpSpPr>
              <a:grpSpLocks/>
            </p:cNvGrpSpPr>
            <p:nvPr/>
          </p:nvGrpSpPr>
          <p:grpSpPr bwMode="auto">
            <a:xfrm>
              <a:off x="1617" y="2274"/>
              <a:ext cx="4069" cy="2005"/>
              <a:chOff x="1617" y="2274"/>
              <a:chExt cx="4069" cy="2005"/>
            </a:xfrm>
          </p:grpSpPr>
          <p:sp>
            <p:nvSpPr>
              <p:cNvPr id="57367" name="Rectangle 23"/>
              <p:cNvSpPr>
                <a:spLocks noChangeArrowheads="1"/>
              </p:cNvSpPr>
              <p:nvPr/>
            </p:nvSpPr>
            <p:spPr bwMode="auto">
              <a:xfrm>
                <a:off x="2497" y="3894"/>
                <a:ext cx="13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halkboard" charset="0"/>
                  </a:rPr>
                  <a:t>Magnification:</a:t>
                </a:r>
              </a:p>
            </p:txBody>
          </p:sp>
          <p:graphicFrame>
            <p:nvGraphicFramePr>
              <p:cNvPr id="57368" name="Object 24"/>
              <p:cNvGraphicFramePr>
                <a:graphicFrameLocks noChangeAspect="1"/>
              </p:cNvGraphicFramePr>
              <p:nvPr/>
            </p:nvGraphicFramePr>
            <p:xfrm>
              <a:off x="3856" y="3851"/>
              <a:ext cx="522" cy="4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370" name="Equation" r:id="rId4" imgW="495300" imgH="406400" progId="Equation.3">
                      <p:embed/>
                    </p:oleObj>
                  </mc:Choice>
                  <mc:Fallback>
                    <p:oleObj name="Equation" r:id="rId4" imgW="495300" imgH="406400" progId="Equation.3">
                      <p:embed/>
                      <p:pic>
                        <p:nvPicPr>
                          <p:cNvPr id="0" name="Picture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6" y="3851"/>
                            <a:ext cx="522" cy="4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370" name="Freeform 26"/>
              <p:cNvSpPr>
                <a:spLocks/>
              </p:cNvSpPr>
              <p:nvPr/>
            </p:nvSpPr>
            <p:spPr bwMode="auto">
              <a:xfrm>
                <a:off x="3345" y="2494"/>
                <a:ext cx="241" cy="1223"/>
              </a:xfrm>
              <a:custGeom>
                <a:avLst/>
                <a:gdLst/>
                <a:ahLst/>
                <a:cxnLst>
                  <a:cxn ang="0">
                    <a:pos x="259" y="1817"/>
                  </a:cxn>
                  <a:cxn ang="0">
                    <a:pos x="379" y="1817"/>
                  </a:cxn>
                  <a:cxn ang="0">
                    <a:pos x="379" y="0"/>
                  </a:cxn>
                  <a:cxn ang="0">
                    <a:pos x="259" y="0"/>
                  </a:cxn>
                  <a:cxn ang="0">
                    <a:pos x="259" y="1817"/>
                  </a:cxn>
                </a:cxnLst>
                <a:rect l="0" t="0" r="r" b="b"/>
                <a:pathLst>
                  <a:path w="662" h="1819">
                    <a:moveTo>
                      <a:pt x="259" y="1817"/>
                    </a:moveTo>
                    <a:cubicBezTo>
                      <a:pt x="318" y="1817"/>
                      <a:pt x="267" y="1819"/>
                      <a:pt x="379" y="1817"/>
                    </a:cubicBezTo>
                    <a:cubicBezTo>
                      <a:pt x="587" y="1387"/>
                      <a:pt x="662" y="613"/>
                      <a:pt x="379" y="0"/>
                    </a:cubicBezTo>
                    <a:cubicBezTo>
                      <a:pt x="379" y="0"/>
                      <a:pt x="318" y="0"/>
                      <a:pt x="259" y="0"/>
                    </a:cubicBezTo>
                    <a:cubicBezTo>
                      <a:pt x="0" y="635"/>
                      <a:pt x="27" y="1237"/>
                      <a:pt x="259" y="1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1" name="Rectangle 27"/>
              <p:cNvSpPr>
                <a:spLocks noChangeArrowheads="1"/>
              </p:cNvSpPr>
              <p:nvPr/>
            </p:nvSpPr>
            <p:spPr bwMode="auto">
              <a:xfrm>
                <a:off x="5062" y="2488"/>
                <a:ext cx="624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>
                    <a:latin typeface="Chalkboard" charset="0"/>
                  </a:rPr>
                  <a:t>Image</a:t>
                </a:r>
              </a:p>
            </p:txBody>
          </p:sp>
          <p:sp>
            <p:nvSpPr>
              <p:cNvPr id="57372" name="Line 28"/>
              <p:cNvSpPr>
                <a:spLocks noChangeShapeType="1"/>
              </p:cNvSpPr>
              <p:nvPr/>
            </p:nvSpPr>
            <p:spPr bwMode="auto">
              <a:xfrm flipH="1">
                <a:off x="5345" y="2717"/>
                <a:ext cx="10" cy="78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3" name="Line 29"/>
              <p:cNvSpPr>
                <a:spLocks noChangeShapeType="1"/>
              </p:cNvSpPr>
              <p:nvPr/>
            </p:nvSpPr>
            <p:spPr bwMode="auto">
              <a:xfrm flipH="1">
                <a:off x="3441" y="3749"/>
                <a:ext cx="19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6" name="Line 32"/>
              <p:cNvSpPr>
                <a:spLocks noChangeShapeType="1"/>
              </p:cNvSpPr>
              <p:nvPr/>
            </p:nvSpPr>
            <p:spPr bwMode="auto">
              <a:xfrm flipH="1">
                <a:off x="1617" y="3749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77" name="Rectangle 33"/>
              <p:cNvSpPr>
                <a:spLocks noChangeArrowheads="1"/>
              </p:cNvSpPr>
              <p:nvPr/>
            </p:nvSpPr>
            <p:spPr bwMode="auto">
              <a:xfrm>
                <a:off x="1865" y="3533"/>
                <a:ext cx="932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70000"/>
                  </a:spcBef>
                </a:pPr>
                <a:r>
                  <a:rPr lang="en-US" sz="1800" i="1"/>
                  <a:t>(uncritical)</a:t>
                </a:r>
              </a:p>
            </p:txBody>
          </p:sp>
          <p:sp>
            <p:nvSpPr>
              <p:cNvPr id="57449" name="Rectangle 105"/>
              <p:cNvSpPr>
                <a:spLocks noChangeArrowheads="1"/>
              </p:cNvSpPr>
              <p:nvPr/>
            </p:nvSpPr>
            <p:spPr bwMode="auto">
              <a:xfrm>
                <a:off x="3840" y="2274"/>
                <a:ext cx="15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0000FF"/>
                    </a:solidFill>
                    <a:latin typeface="Chalkboard" charset="0"/>
                    <a:sym typeface="Symbol" pitchFamily="18" charset="2"/>
                  </a:rPr>
                  <a:t> </a:t>
                </a:r>
                <a:r>
                  <a:rPr lang="en-US" sz="2000">
                    <a:solidFill>
                      <a:srgbClr val="0000FF"/>
                    </a:solidFill>
                    <a:latin typeface="Chalkboard" charset="0"/>
                  </a:rPr>
                  <a:t>Need a </a:t>
                </a:r>
                <a:r>
                  <a:rPr lang="en-US" sz="2000" b="1" i="1">
                    <a:solidFill>
                      <a:srgbClr val="0000FF"/>
                    </a:solidFill>
                    <a:latin typeface="Chalkboard" charset="0"/>
                  </a:rPr>
                  <a:t>tube lens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halkboard"/>
        <a:ea typeface=""/>
        <a:cs typeface=""/>
      </a:majorFont>
      <a:minorFont>
        <a:latin typeface="Chalkbo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7694</TotalTime>
  <Words>1428</Words>
  <Application>Microsoft Office PowerPoint</Application>
  <PresentationFormat>On-screen Show (4:3)</PresentationFormat>
  <Paragraphs>519</Paragraphs>
  <Slides>52</Slides>
  <Notes>51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Blank Presentation</vt:lpstr>
      <vt:lpstr>Equation</vt:lpstr>
      <vt:lpstr>PowerPoint Presentation</vt:lpstr>
      <vt:lpstr>PowerPoint Presentation</vt:lpstr>
      <vt:lpstr>PowerPoint Presentation</vt:lpstr>
      <vt:lpstr>Major Imaging Functions of the Microscope</vt:lpstr>
      <vt:lpstr>PowerPoint Presentation</vt:lpstr>
      <vt:lpstr>Light travels more slowly in matter</vt:lpstr>
      <vt:lpstr>Refractive Index Examples</vt:lpstr>
      <vt:lpstr>Lenses work by refraction</vt:lpstr>
      <vt:lpstr>Finite vs. Infinite Conjugate Imaging</vt:lpstr>
      <vt:lpstr>Back focal plane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The Compound Microscope</vt:lpstr>
      <vt:lpstr> Eyepieces (Oculars)</vt:lpstr>
      <vt:lpstr>Trans-illumination Microscope</vt:lpstr>
      <vt:lpstr>Köhler Illumination</vt:lpstr>
      <vt:lpstr>Conjugate Planes in A Research Microscope</vt:lpstr>
      <vt:lpstr>PowerPoint Presentation</vt:lpstr>
      <vt:lpstr>By far the most important part: the Objective Lens</vt:lpstr>
      <vt:lpstr>Working Distance</vt:lpstr>
      <vt:lpstr>The focal length of a lens depends on the refractive index…</vt:lpstr>
      <vt:lpstr>… and the refractive index depends on the wavelength (“dispersion”)</vt:lpstr>
      <vt:lpstr> Chromatic aberration</vt:lpstr>
      <vt:lpstr>Dispersion vs. refractive index of different glass types</vt:lpstr>
      <vt:lpstr>Achromatic Lenses</vt:lpstr>
      <vt:lpstr>Achromats and Apochromats</vt:lpstr>
      <vt:lpstr>Correction  classes of objectives</vt:lpstr>
      <vt:lpstr>Curvature of Field</vt:lpstr>
      <vt:lpstr>Plan objectives</vt:lpstr>
      <vt:lpstr>What is the Resolution Limit of an Objective?</vt:lpstr>
      <vt:lpstr>Diffraction by a periodic structure (grating)</vt:lpstr>
      <vt:lpstr>Diffraction by a periodic structure (grating)</vt:lpstr>
      <vt:lpstr>Diffraction by an aperture</vt:lpstr>
      <vt:lpstr>Diffraction by an aperture</vt:lpstr>
      <vt:lpstr>Diffraction by an aperture</vt:lpstr>
      <vt:lpstr>The Airy Pattern</vt:lpstr>
      <vt:lpstr>Aperture and Resolution</vt:lpstr>
      <vt:lpstr>Aperture and Resolution</vt:lpstr>
      <vt:lpstr>Aperture and Resolution</vt:lpstr>
      <vt:lpstr>Aperture and Resolution</vt:lpstr>
      <vt:lpstr>Numerical Aperture</vt:lpstr>
      <vt:lpstr>Immersion Objectives</vt:lpstr>
      <vt:lpstr>PowerPoint Presentation</vt:lpstr>
      <vt:lpstr>PowerPoint Presentation</vt:lpstr>
      <vt:lpstr>PowerPoint Presentation</vt:lpstr>
      <vt:lpstr>NA and Resolution</vt:lpstr>
      <vt:lpstr>PowerPoint Presentation</vt:lpstr>
      <vt:lpstr>Objective Types</vt:lpstr>
      <vt:lpstr>Further reading</vt:lpstr>
    </vt:vector>
  </TitlesOfParts>
  <Company>University of California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 Gustafsson</dc:creator>
  <cp:lastModifiedBy>Kurt Thorn</cp:lastModifiedBy>
  <cp:revision>318</cp:revision>
  <dcterms:created xsi:type="dcterms:W3CDTF">2007-03-29T16:42:57Z</dcterms:created>
  <dcterms:modified xsi:type="dcterms:W3CDTF">2013-03-23T20:39:55Z</dcterms:modified>
</cp:coreProperties>
</file>